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52"/>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7" r:id="rId36"/>
    <p:sldId id="292" r:id="rId37"/>
    <p:sldId id="293" r:id="rId38"/>
    <p:sldId id="294" r:id="rId39"/>
    <p:sldId id="295" r:id="rId40"/>
    <p:sldId id="296" r:id="rId41"/>
    <p:sldId id="298" r:id="rId42"/>
    <p:sldId id="299" r:id="rId43"/>
    <p:sldId id="300" r:id="rId44"/>
    <p:sldId id="301" r:id="rId45"/>
    <p:sldId id="302" r:id="rId46"/>
    <p:sldId id="303" r:id="rId47"/>
    <p:sldId id="305" r:id="rId48"/>
    <p:sldId id="304" r:id="rId49"/>
    <p:sldId id="306" r:id="rId50"/>
    <p:sldId id="307"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0" autoAdjust="0"/>
    <p:restoredTop sz="69456" autoAdjust="0"/>
  </p:normalViewPr>
  <p:slideViewPr>
    <p:cSldViewPr snapToGrid="0">
      <p:cViewPr varScale="1">
        <p:scale>
          <a:sx n="47" d="100"/>
          <a:sy n="47" d="100"/>
        </p:scale>
        <p:origin x="13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7D3593-D35A-413F-9558-C4AC59974B5A}" type="datetimeFigureOut">
              <a:rPr lang="en-US" smtClean="0"/>
              <a:t>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52C1A-7D2D-404A-9235-81D38565771F}" type="slidenum">
              <a:rPr lang="en-US" smtClean="0"/>
              <a:t>‹#›</a:t>
            </a:fld>
            <a:endParaRPr lang="en-US"/>
          </a:p>
        </p:txBody>
      </p:sp>
    </p:spTree>
    <p:extLst>
      <p:ext uri="{BB962C8B-B14F-4D97-AF65-F5344CB8AC3E}">
        <p14:creationId xmlns:p14="http://schemas.microsoft.com/office/powerpoint/2010/main" val="764717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6</a:t>
            </a:fld>
            <a:endParaRPr lang="en-US"/>
          </a:p>
        </p:txBody>
      </p:sp>
    </p:spTree>
    <p:extLst>
      <p:ext uri="{BB962C8B-B14F-4D97-AF65-F5344CB8AC3E}">
        <p14:creationId xmlns:p14="http://schemas.microsoft.com/office/powerpoint/2010/main" val="208139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15</a:t>
            </a:fld>
            <a:endParaRPr lang="en-US"/>
          </a:p>
        </p:txBody>
      </p:sp>
    </p:spTree>
    <p:extLst>
      <p:ext uri="{BB962C8B-B14F-4D97-AF65-F5344CB8AC3E}">
        <p14:creationId xmlns:p14="http://schemas.microsoft.com/office/powerpoint/2010/main" val="323533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Maybe do some quick Boolean tests to see if this all makes sense</a:t>
            </a:r>
          </a:p>
        </p:txBody>
      </p:sp>
      <p:sp>
        <p:nvSpPr>
          <p:cNvPr id="4" name="Slide Number Placeholder 3"/>
          <p:cNvSpPr>
            <a:spLocks noGrp="1"/>
          </p:cNvSpPr>
          <p:nvPr>
            <p:ph type="sldNum" sz="quarter" idx="10"/>
          </p:nvPr>
        </p:nvSpPr>
        <p:spPr/>
        <p:txBody>
          <a:bodyPr/>
          <a:lstStyle/>
          <a:p>
            <a:fld id="{52F52C1A-7D2D-404A-9235-81D38565771F}" type="slidenum">
              <a:rPr lang="en-US" smtClean="0"/>
              <a:t>16</a:t>
            </a:fld>
            <a:endParaRPr lang="en-US"/>
          </a:p>
        </p:txBody>
      </p:sp>
    </p:spTree>
    <p:extLst>
      <p:ext uri="{BB962C8B-B14F-4D97-AF65-F5344CB8AC3E}">
        <p14:creationId xmlns:p14="http://schemas.microsoft.com/office/powerpoint/2010/main" val="253758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would really recommend doing some examples for this. A common midterm question is to check something like</a:t>
            </a:r>
          </a:p>
          <a:p>
            <a:pPr marL="0" indent="0">
              <a:buNone/>
            </a:pPr>
            <a:r>
              <a:rPr lang="en-US" dirty="0"/>
              <a:t>If …</a:t>
            </a:r>
          </a:p>
          <a:p>
            <a:pPr marL="0" indent="0">
              <a:buNone/>
            </a:pPr>
            <a:r>
              <a:rPr lang="en-US" dirty="0"/>
              <a:t>If …</a:t>
            </a:r>
          </a:p>
          <a:p>
            <a:pPr marL="0" indent="0">
              <a:buNone/>
            </a:pPr>
            <a:r>
              <a:rPr lang="en-US" dirty="0"/>
              <a:t>Else …</a:t>
            </a:r>
          </a:p>
          <a:p>
            <a:pPr marL="0" indent="0">
              <a:buNone/>
            </a:pPr>
            <a:r>
              <a:rPr lang="en-US" dirty="0"/>
              <a:t>To see if they understand that the else only ‘connects’ to the last if statement</a:t>
            </a:r>
          </a:p>
        </p:txBody>
      </p:sp>
      <p:sp>
        <p:nvSpPr>
          <p:cNvPr id="4" name="Slide Number Placeholder 3"/>
          <p:cNvSpPr>
            <a:spLocks noGrp="1"/>
          </p:cNvSpPr>
          <p:nvPr>
            <p:ph type="sldNum" sz="quarter" idx="10"/>
          </p:nvPr>
        </p:nvSpPr>
        <p:spPr/>
        <p:txBody>
          <a:bodyPr/>
          <a:lstStyle/>
          <a:p>
            <a:fld id="{52F52C1A-7D2D-404A-9235-81D38565771F}" type="slidenum">
              <a:rPr lang="en-US" smtClean="0"/>
              <a:t>17</a:t>
            </a:fld>
            <a:endParaRPr lang="en-US"/>
          </a:p>
        </p:txBody>
      </p:sp>
    </p:spTree>
    <p:extLst>
      <p:ext uri="{BB962C8B-B14F-4D97-AF65-F5344CB8AC3E}">
        <p14:creationId xmlns:p14="http://schemas.microsoft.com/office/powerpoint/2010/main" val="424525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I’ve tried to color-code these to make it more obvious how/why they would relate</a:t>
            </a:r>
          </a:p>
        </p:txBody>
      </p:sp>
      <p:sp>
        <p:nvSpPr>
          <p:cNvPr id="4" name="Slide Number Placeholder 3"/>
          <p:cNvSpPr>
            <a:spLocks noGrp="1"/>
          </p:cNvSpPr>
          <p:nvPr>
            <p:ph type="sldNum" sz="quarter" idx="10"/>
          </p:nvPr>
        </p:nvSpPr>
        <p:spPr/>
        <p:txBody>
          <a:bodyPr/>
          <a:lstStyle/>
          <a:p>
            <a:fld id="{52F52C1A-7D2D-404A-9235-81D38565771F}" type="slidenum">
              <a:rPr lang="en-US" smtClean="0"/>
              <a:t>18</a:t>
            </a:fld>
            <a:endParaRPr lang="en-US"/>
          </a:p>
        </p:txBody>
      </p:sp>
    </p:spTree>
    <p:extLst>
      <p:ext uri="{BB962C8B-B14F-4D97-AF65-F5344CB8AC3E}">
        <p14:creationId xmlns:p14="http://schemas.microsoft.com/office/powerpoint/2010/main" val="1942839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think a simple example/demo of nested calls to check their understanding would be good here</a:t>
            </a:r>
          </a:p>
        </p:txBody>
      </p:sp>
      <p:sp>
        <p:nvSpPr>
          <p:cNvPr id="4" name="Slide Number Placeholder 3"/>
          <p:cNvSpPr>
            <a:spLocks noGrp="1"/>
          </p:cNvSpPr>
          <p:nvPr>
            <p:ph type="sldNum" sz="quarter" idx="10"/>
          </p:nvPr>
        </p:nvSpPr>
        <p:spPr/>
        <p:txBody>
          <a:bodyPr/>
          <a:lstStyle/>
          <a:p>
            <a:fld id="{52F52C1A-7D2D-404A-9235-81D38565771F}" type="slidenum">
              <a:rPr lang="en-US" smtClean="0"/>
              <a:t>19</a:t>
            </a:fld>
            <a:endParaRPr lang="en-US"/>
          </a:p>
        </p:txBody>
      </p:sp>
    </p:spTree>
    <p:extLst>
      <p:ext uri="{BB962C8B-B14F-4D97-AF65-F5344CB8AC3E}">
        <p14:creationId xmlns:p14="http://schemas.microsoft.com/office/powerpoint/2010/main" val="1238205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20</a:t>
            </a:fld>
            <a:endParaRPr lang="en-US"/>
          </a:p>
        </p:txBody>
      </p:sp>
    </p:spTree>
    <p:extLst>
      <p:ext uri="{BB962C8B-B14F-4D97-AF65-F5344CB8AC3E}">
        <p14:creationId xmlns:p14="http://schemas.microsoft.com/office/powerpoint/2010/main" val="4187501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think a quick demo or two would be good here, just 3-5 lines on a board or something to check their knowledge</a:t>
            </a:r>
          </a:p>
        </p:txBody>
      </p:sp>
      <p:sp>
        <p:nvSpPr>
          <p:cNvPr id="4" name="Slide Number Placeholder 3"/>
          <p:cNvSpPr>
            <a:spLocks noGrp="1"/>
          </p:cNvSpPr>
          <p:nvPr>
            <p:ph type="sldNum" sz="quarter" idx="10"/>
          </p:nvPr>
        </p:nvSpPr>
        <p:spPr/>
        <p:txBody>
          <a:bodyPr/>
          <a:lstStyle/>
          <a:p>
            <a:fld id="{52F52C1A-7D2D-404A-9235-81D38565771F}" type="slidenum">
              <a:rPr lang="en-US" smtClean="0"/>
              <a:t>21</a:t>
            </a:fld>
            <a:endParaRPr lang="en-US"/>
          </a:p>
        </p:txBody>
      </p:sp>
    </p:spTree>
    <p:extLst>
      <p:ext uri="{BB962C8B-B14F-4D97-AF65-F5344CB8AC3E}">
        <p14:creationId xmlns:p14="http://schemas.microsoft.com/office/powerpoint/2010/main" val="2054261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think a quick demo or two would be good here, just 3-5 lines on a board or something to check their knowledge</a:t>
            </a:r>
          </a:p>
        </p:txBody>
      </p:sp>
      <p:sp>
        <p:nvSpPr>
          <p:cNvPr id="4" name="Slide Number Placeholder 3"/>
          <p:cNvSpPr>
            <a:spLocks noGrp="1"/>
          </p:cNvSpPr>
          <p:nvPr>
            <p:ph type="sldNum" sz="quarter" idx="10"/>
          </p:nvPr>
        </p:nvSpPr>
        <p:spPr/>
        <p:txBody>
          <a:bodyPr/>
          <a:lstStyle/>
          <a:p>
            <a:fld id="{52F52C1A-7D2D-404A-9235-81D38565771F}" type="slidenum">
              <a:rPr lang="en-US" smtClean="0"/>
              <a:t>22</a:t>
            </a:fld>
            <a:endParaRPr lang="en-US"/>
          </a:p>
        </p:txBody>
      </p:sp>
    </p:spTree>
    <p:extLst>
      <p:ext uri="{BB962C8B-B14F-4D97-AF65-F5344CB8AC3E}">
        <p14:creationId xmlns:p14="http://schemas.microsoft.com/office/powerpoint/2010/main" val="1124253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23</a:t>
            </a:fld>
            <a:endParaRPr lang="en-US"/>
          </a:p>
        </p:txBody>
      </p:sp>
    </p:spTree>
    <p:extLst>
      <p:ext uri="{BB962C8B-B14F-4D97-AF65-F5344CB8AC3E}">
        <p14:creationId xmlns:p14="http://schemas.microsoft.com/office/powerpoint/2010/main" val="89013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think an example here of char </a:t>
            </a:r>
            <a:r>
              <a:rPr lang="en-US" dirty="0" err="1"/>
              <a:t>maths</a:t>
            </a:r>
            <a:r>
              <a:rPr lang="en-US" dirty="0"/>
              <a:t> would be good like ‘c’++ or something like </a:t>
            </a:r>
            <a:r>
              <a:rPr lang="en-US" dirty="0" err="1"/>
              <a:t>taht</a:t>
            </a: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24</a:t>
            </a:fld>
            <a:endParaRPr lang="en-US"/>
          </a:p>
        </p:txBody>
      </p:sp>
    </p:spTree>
    <p:extLst>
      <p:ext uri="{BB962C8B-B14F-4D97-AF65-F5344CB8AC3E}">
        <p14:creationId xmlns:p14="http://schemas.microsoft.com/office/powerpoint/2010/main" val="334362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Cover / point out the idea that types (among other things) are reserved keywords in Java – and what that means</a:t>
            </a:r>
          </a:p>
          <a:p>
            <a:pPr marL="0" indent="0">
              <a:buNone/>
            </a:pPr>
            <a:endParaRPr lang="en-US" dirty="0"/>
          </a:p>
          <a:p>
            <a:pPr marL="0" indent="0">
              <a:buNone/>
            </a:pPr>
            <a:r>
              <a:rPr lang="en-US" dirty="0"/>
              <a:t>Perhaps test their understanding with some code lines, try to do some expressions where variables are used and reassigned repeatedly to see if they follow along</a:t>
            </a:r>
          </a:p>
        </p:txBody>
      </p:sp>
      <p:sp>
        <p:nvSpPr>
          <p:cNvPr id="4" name="Slide Number Placeholder 3"/>
          <p:cNvSpPr>
            <a:spLocks noGrp="1"/>
          </p:cNvSpPr>
          <p:nvPr>
            <p:ph type="sldNum" sz="quarter" idx="10"/>
          </p:nvPr>
        </p:nvSpPr>
        <p:spPr/>
        <p:txBody>
          <a:bodyPr/>
          <a:lstStyle/>
          <a:p>
            <a:fld id="{52F52C1A-7D2D-404A-9235-81D38565771F}" type="slidenum">
              <a:rPr lang="en-US" smtClean="0"/>
              <a:t>7</a:t>
            </a:fld>
            <a:endParaRPr lang="en-US"/>
          </a:p>
        </p:txBody>
      </p:sp>
    </p:spTree>
    <p:extLst>
      <p:ext uri="{BB962C8B-B14F-4D97-AF65-F5344CB8AC3E}">
        <p14:creationId xmlns:p14="http://schemas.microsoft.com/office/powerpoint/2010/main" val="101414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25</a:t>
            </a:fld>
            <a:endParaRPr lang="en-US"/>
          </a:p>
        </p:txBody>
      </p:sp>
    </p:spTree>
    <p:extLst>
      <p:ext uri="{BB962C8B-B14F-4D97-AF65-F5344CB8AC3E}">
        <p14:creationId xmlns:p14="http://schemas.microsoft.com/office/powerpoint/2010/main" val="483474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26</a:t>
            </a:fld>
            <a:endParaRPr lang="en-US"/>
          </a:p>
        </p:txBody>
      </p:sp>
    </p:spTree>
    <p:extLst>
      <p:ext uri="{BB962C8B-B14F-4D97-AF65-F5344CB8AC3E}">
        <p14:creationId xmlns:p14="http://schemas.microsoft.com/office/powerpoint/2010/main" val="64478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27</a:t>
            </a:fld>
            <a:endParaRPr lang="en-US"/>
          </a:p>
        </p:txBody>
      </p:sp>
    </p:spTree>
    <p:extLst>
      <p:ext uri="{BB962C8B-B14F-4D97-AF65-F5344CB8AC3E}">
        <p14:creationId xmlns:p14="http://schemas.microsoft.com/office/powerpoint/2010/main" val="4255344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Maybe this is confusing or too much but maybe go over how the three pieces of a for loop are optional… technically?</a:t>
            </a:r>
          </a:p>
        </p:txBody>
      </p:sp>
      <p:sp>
        <p:nvSpPr>
          <p:cNvPr id="4" name="Slide Number Placeholder 3"/>
          <p:cNvSpPr>
            <a:spLocks noGrp="1"/>
          </p:cNvSpPr>
          <p:nvPr>
            <p:ph type="sldNum" sz="quarter" idx="10"/>
          </p:nvPr>
        </p:nvSpPr>
        <p:spPr/>
        <p:txBody>
          <a:bodyPr/>
          <a:lstStyle/>
          <a:p>
            <a:fld id="{52F52C1A-7D2D-404A-9235-81D38565771F}" type="slidenum">
              <a:rPr lang="en-US" smtClean="0"/>
              <a:t>28</a:t>
            </a:fld>
            <a:endParaRPr lang="en-US"/>
          </a:p>
        </p:txBody>
      </p:sp>
    </p:spTree>
    <p:extLst>
      <p:ext uri="{BB962C8B-B14F-4D97-AF65-F5344CB8AC3E}">
        <p14:creationId xmlns:p14="http://schemas.microsoft.com/office/powerpoint/2010/main" val="2077439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Again, I think a demo to wrap-up would be good here</a:t>
            </a:r>
          </a:p>
        </p:txBody>
      </p:sp>
      <p:sp>
        <p:nvSpPr>
          <p:cNvPr id="4" name="Slide Number Placeholder 3"/>
          <p:cNvSpPr>
            <a:spLocks noGrp="1"/>
          </p:cNvSpPr>
          <p:nvPr>
            <p:ph type="sldNum" sz="quarter" idx="10"/>
          </p:nvPr>
        </p:nvSpPr>
        <p:spPr/>
        <p:txBody>
          <a:bodyPr/>
          <a:lstStyle/>
          <a:p>
            <a:fld id="{52F52C1A-7D2D-404A-9235-81D38565771F}" type="slidenum">
              <a:rPr lang="en-US" smtClean="0"/>
              <a:t>29</a:t>
            </a:fld>
            <a:endParaRPr lang="en-US"/>
          </a:p>
        </p:txBody>
      </p:sp>
    </p:spTree>
    <p:extLst>
      <p:ext uri="{BB962C8B-B14F-4D97-AF65-F5344CB8AC3E}">
        <p14:creationId xmlns:p14="http://schemas.microsoft.com/office/powerpoint/2010/main" val="2693093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don’t think there’s much more to say here except to go over exercises that you guys can come up with</a:t>
            </a:r>
          </a:p>
        </p:txBody>
      </p:sp>
      <p:sp>
        <p:nvSpPr>
          <p:cNvPr id="4" name="Slide Number Placeholder 3"/>
          <p:cNvSpPr>
            <a:spLocks noGrp="1"/>
          </p:cNvSpPr>
          <p:nvPr>
            <p:ph type="sldNum" sz="quarter" idx="10"/>
          </p:nvPr>
        </p:nvSpPr>
        <p:spPr/>
        <p:txBody>
          <a:bodyPr/>
          <a:lstStyle/>
          <a:p>
            <a:fld id="{52F52C1A-7D2D-404A-9235-81D38565771F}" type="slidenum">
              <a:rPr lang="en-US" smtClean="0"/>
              <a:t>30</a:t>
            </a:fld>
            <a:endParaRPr lang="en-US"/>
          </a:p>
        </p:txBody>
      </p:sp>
    </p:spTree>
    <p:extLst>
      <p:ext uri="{BB962C8B-B14F-4D97-AF65-F5344CB8AC3E}">
        <p14:creationId xmlns:p14="http://schemas.microsoft.com/office/powerpoint/2010/main" val="2859718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don’t think there’s much more to say here except to go over exercises that you guys can come up with</a:t>
            </a:r>
          </a:p>
        </p:txBody>
      </p:sp>
      <p:sp>
        <p:nvSpPr>
          <p:cNvPr id="4" name="Slide Number Placeholder 3"/>
          <p:cNvSpPr>
            <a:spLocks noGrp="1"/>
          </p:cNvSpPr>
          <p:nvPr>
            <p:ph type="sldNum" sz="quarter" idx="10"/>
          </p:nvPr>
        </p:nvSpPr>
        <p:spPr/>
        <p:txBody>
          <a:bodyPr/>
          <a:lstStyle/>
          <a:p>
            <a:fld id="{52F52C1A-7D2D-404A-9235-81D38565771F}" type="slidenum">
              <a:rPr lang="en-US" smtClean="0"/>
              <a:t>31</a:t>
            </a:fld>
            <a:endParaRPr lang="en-US"/>
          </a:p>
        </p:txBody>
      </p:sp>
    </p:spTree>
    <p:extLst>
      <p:ext uri="{BB962C8B-B14F-4D97-AF65-F5344CB8AC3E}">
        <p14:creationId xmlns:p14="http://schemas.microsoft.com/office/powerpoint/2010/main" val="4025067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32</a:t>
            </a:fld>
            <a:endParaRPr lang="en-US"/>
          </a:p>
        </p:txBody>
      </p:sp>
    </p:spTree>
    <p:extLst>
      <p:ext uri="{BB962C8B-B14F-4D97-AF65-F5344CB8AC3E}">
        <p14:creationId xmlns:p14="http://schemas.microsoft.com/office/powerpoint/2010/main" val="3239898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33</a:t>
            </a:fld>
            <a:endParaRPr lang="en-US"/>
          </a:p>
        </p:txBody>
      </p:sp>
    </p:spTree>
    <p:extLst>
      <p:ext uri="{BB962C8B-B14F-4D97-AF65-F5344CB8AC3E}">
        <p14:creationId xmlns:p14="http://schemas.microsoft.com/office/powerpoint/2010/main" val="3806302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34</a:t>
            </a:fld>
            <a:endParaRPr lang="en-US"/>
          </a:p>
        </p:txBody>
      </p:sp>
    </p:spTree>
    <p:extLst>
      <p:ext uri="{BB962C8B-B14F-4D97-AF65-F5344CB8AC3E}">
        <p14:creationId xmlns:p14="http://schemas.microsoft.com/office/powerpoint/2010/main" val="1055345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None/>
                </a:pPr>
                <a:r>
                  <a:rPr lang="en-US" dirty="0"/>
                  <a:t>Discuss overflow and going over the limit, i.e. if</a:t>
                </a:r>
                <a:r>
                  <a:rPr lang="en-US" baseline="0" dirty="0"/>
                  <a:t> you go over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31</m:t>
                        </m:r>
                      </m:sup>
                    </m:sSup>
                    <m:r>
                      <a:rPr lang="en-US" b="0" i="1" smtClean="0">
                        <a:latin typeface="Cambria Math" panose="02040503050406030204" pitchFamily="18" charset="0"/>
                      </a:rPr>
                      <m:t>−1</m:t>
                    </m:r>
                  </m:oMath>
                </a14:m>
                <a:r>
                  <a:rPr lang="en-US" dirty="0"/>
                  <a:t> for an </a:t>
                </a:r>
                <a:r>
                  <a:rPr lang="en-US" dirty="0" err="1"/>
                  <a:t>int</a:t>
                </a:r>
                <a:r>
                  <a:rPr lang="en-US" dirty="0"/>
                  <a:t> etc.</a:t>
                </a:r>
              </a:p>
              <a:p>
                <a:pPr marL="0" indent="0">
                  <a:buNone/>
                </a:pPr>
                <a:endParaRPr lang="en-US" dirty="0"/>
              </a:p>
              <a:p>
                <a:pPr marL="0" indent="0">
                  <a:buNone/>
                </a:pPr>
                <a:r>
                  <a:rPr lang="en-US" dirty="0"/>
                  <a:t>Also the way in which syntactically 3 and 3.0 denote two different things</a:t>
                </a:r>
              </a:p>
              <a:p>
                <a:pPr marL="0" indent="0">
                  <a:buNone/>
                </a:pPr>
                <a:endParaRPr lang="en-US" dirty="0"/>
              </a:p>
              <a:p>
                <a:pPr marL="0" indent="0">
                  <a:buNone/>
                </a:pPr>
                <a:r>
                  <a:rPr lang="en-US" dirty="0"/>
                  <a:t>I feel like casting (up and down) would be good to cover here too</a:t>
                </a:r>
              </a:p>
            </p:txBody>
          </p:sp>
        </mc:Choice>
        <mc:Fallback xmlns="">
          <p:sp>
            <p:nvSpPr>
              <p:cNvPr id="3" name="Notes Placeholder 2"/>
              <p:cNvSpPr>
                <a:spLocks noGrp="1"/>
              </p:cNvSpPr>
              <p:nvPr>
                <p:ph type="body" idx="1"/>
              </p:nvPr>
            </p:nvSpPr>
            <p:spPr/>
            <p:txBody>
              <a:bodyPr/>
              <a:lstStyle/>
              <a:p>
                <a:pPr marL="0" indent="0">
                  <a:buNone/>
                </a:pPr>
                <a:r>
                  <a:rPr lang="en-US" dirty="0"/>
                  <a:t>Discuss overflow and going over the limit, i.e. if</a:t>
                </a:r>
                <a:r>
                  <a:rPr lang="en-US" baseline="0" dirty="0"/>
                  <a:t> you go over </a:t>
                </a:r>
                <a:r>
                  <a:rPr lang="en-US" b="0" i="0">
                    <a:latin typeface="Cambria Math" panose="02040503050406030204" pitchFamily="18" charset="0"/>
                  </a:rPr>
                  <a:t>2^31−1</a:t>
                </a:r>
                <a:r>
                  <a:rPr lang="en-US" dirty="0"/>
                  <a:t> for an </a:t>
                </a:r>
                <a:r>
                  <a:rPr lang="en-US" dirty="0" err="1"/>
                  <a:t>int</a:t>
                </a:r>
                <a:r>
                  <a:rPr lang="en-US" dirty="0"/>
                  <a:t> etc.</a:t>
                </a:r>
              </a:p>
              <a:p>
                <a:pPr marL="0" indent="0">
                  <a:buNone/>
                </a:pPr>
                <a:endParaRPr lang="en-US" dirty="0"/>
              </a:p>
              <a:p>
                <a:pPr marL="0" indent="0">
                  <a:buNone/>
                </a:pPr>
                <a:r>
                  <a:rPr lang="en-US" dirty="0"/>
                  <a:t>Also the way in which syntactically 3 and 3.0 denote two different things</a:t>
                </a:r>
              </a:p>
              <a:p>
                <a:pPr marL="0" indent="0">
                  <a:buNone/>
                </a:pPr>
                <a:endParaRPr lang="en-US" dirty="0"/>
              </a:p>
              <a:p>
                <a:pPr marL="0" indent="0">
                  <a:buNone/>
                </a:pPr>
                <a:r>
                  <a:rPr lang="en-US" dirty="0"/>
                  <a:t>I feel like casting (up and down) would be good to cover here too</a:t>
                </a:r>
              </a:p>
            </p:txBody>
          </p:sp>
        </mc:Fallback>
      </mc:AlternateContent>
      <p:sp>
        <p:nvSpPr>
          <p:cNvPr id="4" name="Slide Number Placeholder 3"/>
          <p:cNvSpPr>
            <a:spLocks noGrp="1"/>
          </p:cNvSpPr>
          <p:nvPr>
            <p:ph type="sldNum" sz="quarter" idx="10"/>
          </p:nvPr>
        </p:nvSpPr>
        <p:spPr/>
        <p:txBody>
          <a:bodyPr/>
          <a:lstStyle/>
          <a:p>
            <a:fld id="{52F52C1A-7D2D-404A-9235-81D38565771F}" type="slidenum">
              <a:rPr lang="en-US" smtClean="0"/>
              <a:t>8</a:t>
            </a:fld>
            <a:endParaRPr lang="en-US"/>
          </a:p>
        </p:txBody>
      </p:sp>
    </p:spTree>
    <p:extLst>
      <p:ext uri="{BB962C8B-B14F-4D97-AF65-F5344CB8AC3E}">
        <p14:creationId xmlns:p14="http://schemas.microsoft.com/office/powerpoint/2010/main" val="206303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35</a:t>
            </a:fld>
            <a:endParaRPr lang="en-US"/>
          </a:p>
        </p:txBody>
      </p:sp>
    </p:spTree>
    <p:extLst>
      <p:ext uri="{BB962C8B-B14F-4D97-AF65-F5344CB8AC3E}">
        <p14:creationId xmlns:p14="http://schemas.microsoft.com/office/powerpoint/2010/main" val="3173123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36</a:t>
            </a:fld>
            <a:endParaRPr lang="en-US"/>
          </a:p>
        </p:txBody>
      </p:sp>
    </p:spTree>
    <p:extLst>
      <p:ext uri="{BB962C8B-B14F-4D97-AF65-F5344CB8AC3E}">
        <p14:creationId xmlns:p14="http://schemas.microsoft.com/office/powerpoint/2010/main" val="63946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would go over this and explain the whole ‘follow pointers’</a:t>
            </a:r>
          </a:p>
        </p:txBody>
      </p:sp>
      <p:sp>
        <p:nvSpPr>
          <p:cNvPr id="4" name="Slide Number Placeholder 3"/>
          <p:cNvSpPr>
            <a:spLocks noGrp="1"/>
          </p:cNvSpPr>
          <p:nvPr>
            <p:ph type="sldNum" sz="quarter" idx="10"/>
          </p:nvPr>
        </p:nvSpPr>
        <p:spPr/>
        <p:txBody>
          <a:bodyPr/>
          <a:lstStyle/>
          <a:p>
            <a:fld id="{52F52C1A-7D2D-404A-9235-81D38565771F}" type="slidenum">
              <a:rPr lang="en-US" smtClean="0"/>
              <a:t>37</a:t>
            </a:fld>
            <a:endParaRPr lang="en-US"/>
          </a:p>
        </p:txBody>
      </p:sp>
    </p:spTree>
    <p:extLst>
      <p:ext uri="{BB962C8B-B14F-4D97-AF65-F5344CB8AC3E}">
        <p14:creationId xmlns:p14="http://schemas.microsoft.com/office/powerpoint/2010/main" val="42933272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38</a:t>
            </a:fld>
            <a:endParaRPr lang="en-US"/>
          </a:p>
        </p:txBody>
      </p:sp>
    </p:spTree>
    <p:extLst>
      <p:ext uri="{BB962C8B-B14F-4D97-AF65-F5344CB8AC3E}">
        <p14:creationId xmlns:p14="http://schemas.microsoft.com/office/powerpoint/2010/main" val="3459142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39</a:t>
            </a:fld>
            <a:endParaRPr lang="en-US"/>
          </a:p>
        </p:txBody>
      </p:sp>
    </p:spTree>
    <p:extLst>
      <p:ext uri="{BB962C8B-B14F-4D97-AF65-F5344CB8AC3E}">
        <p14:creationId xmlns:p14="http://schemas.microsoft.com/office/powerpoint/2010/main" val="418655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40</a:t>
            </a:fld>
            <a:endParaRPr lang="en-US"/>
          </a:p>
        </p:txBody>
      </p:sp>
    </p:spTree>
    <p:extLst>
      <p:ext uri="{BB962C8B-B14F-4D97-AF65-F5344CB8AC3E}">
        <p14:creationId xmlns:p14="http://schemas.microsoft.com/office/powerpoint/2010/main" val="314375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41</a:t>
            </a:fld>
            <a:endParaRPr lang="en-US"/>
          </a:p>
        </p:txBody>
      </p:sp>
    </p:spTree>
    <p:extLst>
      <p:ext uri="{BB962C8B-B14F-4D97-AF65-F5344CB8AC3E}">
        <p14:creationId xmlns:p14="http://schemas.microsoft.com/office/powerpoint/2010/main" val="2769428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42</a:t>
            </a:fld>
            <a:endParaRPr lang="en-US"/>
          </a:p>
        </p:txBody>
      </p:sp>
    </p:spTree>
    <p:extLst>
      <p:ext uri="{BB962C8B-B14F-4D97-AF65-F5344CB8AC3E}">
        <p14:creationId xmlns:p14="http://schemas.microsoft.com/office/powerpoint/2010/main" val="104060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43</a:t>
            </a:fld>
            <a:endParaRPr lang="en-US"/>
          </a:p>
        </p:txBody>
      </p:sp>
    </p:spTree>
    <p:extLst>
      <p:ext uri="{BB962C8B-B14F-4D97-AF65-F5344CB8AC3E}">
        <p14:creationId xmlns:p14="http://schemas.microsoft.com/office/powerpoint/2010/main" val="1903871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Lectures 20 &amp; 21 have some good OOP examples!</a:t>
            </a:r>
          </a:p>
        </p:txBody>
      </p:sp>
      <p:sp>
        <p:nvSpPr>
          <p:cNvPr id="4" name="Slide Number Placeholder 3"/>
          <p:cNvSpPr>
            <a:spLocks noGrp="1"/>
          </p:cNvSpPr>
          <p:nvPr>
            <p:ph type="sldNum" sz="quarter" idx="10"/>
          </p:nvPr>
        </p:nvSpPr>
        <p:spPr/>
        <p:txBody>
          <a:bodyPr/>
          <a:lstStyle/>
          <a:p>
            <a:fld id="{52F52C1A-7D2D-404A-9235-81D38565771F}" type="slidenum">
              <a:rPr lang="en-US" smtClean="0"/>
              <a:t>44</a:t>
            </a:fld>
            <a:endParaRPr lang="en-US"/>
          </a:p>
        </p:txBody>
      </p:sp>
    </p:spTree>
    <p:extLst>
      <p:ext uri="{BB962C8B-B14F-4D97-AF65-F5344CB8AC3E}">
        <p14:creationId xmlns:p14="http://schemas.microsoft.com/office/powerpoint/2010/main" val="82534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Besides ‘regular’ </a:t>
            </a:r>
            <a:r>
              <a:rPr lang="en-US" dirty="0" err="1"/>
              <a:t>maths</a:t>
            </a:r>
            <a:r>
              <a:rPr lang="en-US" dirty="0"/>
              <a:t>, </a:t>
            </a:r>
            <a:r>
              <a:rPr lang="en-US" dirty="0" err="1"/>
              <a:t>Guila</a:t>
            </a:r>
            <a:r>
              <a:rPr lang="en-US" dirty="0"/>
              <a:t> goes over binary arithmetic too, maybe go over an example or two?</a:t>
            </a:r>
          </a:p>
          <a:p>
            <a:pPr marL="0" indent="0">
              <a:buNone/>
            </a:pPr>
            <a:endParaRPr lang="en-US" dirty="0"/>
          </a:p>
          <a:p>
            <a:pPr marL="0" indent="0">
              <a:buNone/>
            </a:pPr>
            <a:r>
              <a:rPr lang="en-US" dirty="0"/>
              <a:t>I would explain the operation-assignments: *=, +=, -=, /=</a:t>
            </a:r>
          </a:p>
          <a:p>
            <a:pPr marL="0" indent="0">
              <a:buNone/>
            </a:pPr>
            <a:r>
              <a:rPr lang="en-US" dirty="0"/>
              <a:t>Increment, decrement too: x--, --x, x++ &amp; ++x</a:t>
            </a:r>
          </a:p>
        </p:txBody>
      </p:sp>
      <p:sp>
        <p:nvSpPr>
          <p:cNvPr id="4" name="Slide Number Placeholder 3"/>
          <p:cNvSpPr>
            <a:spLocks noGrp="1"/>
          </p:cNvSpPr>
          <p:nvPr>
            <p:ph type="sldNum" sz="quarter" idx="10"/>
          </p:nvPr>
        </p:nvSpPr>
        <p:spPr/>
        <p:txBody>
          <a:bodyPr/>
          <a:lstStyle/>
          <a:p>
            <a:fld id="{52F52C1A-7D2D-404A-9235-81D38565771F}" type="slidenum">
              <a:rPr lang="en-US" smtClean="0"/>
              <a:t>9</a:t>
            </a:fld>
            <a:endParaRPr lang="en-US"/>
          </a:p>
        </p:txBody>
      </p:sp>
    </p:spTree>
    <p:extLst>
      <p:ext uri="{BB962C8B-B14F-4D97-AF65-F5344CB8AC3E}">
        <p14:creationId xmlns:p14="http://schemas.microsoft.com/office/powerpoint/2010/main" val="2987989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45</a:t>
            </a:fld>
            <a:endParaRPr lang="en-US"/>
          </a:p>
        </p:txBody>
      </p:sp>
    </p:spTree>
    <p:extLst>
      <p:ext uri="{BB962C8B-B14F-4D97-AF65-F5344CB8AC3E}">
        <p14:creationId xmlns:p14="http://schemas.microsoft.com/office/powerpoint/2010/main" val="626082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46</a:t>
            </a:fld>
            <a:endParaRPr lang="en-US"/>
          </a:p>
        </p:txBody>
      </p:sp>
    </p:spTree>
    <p:extLst>
      <p:ext uri="{BB962C8B-B14F-4D97-AF65-F5344CB8AC3E}">
        <p14:creationId xmlns:p14="http://schemas.microsoft.com/office/powerpoint/2010/main" val="3326093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47</a:t>
            </a:fld>
            <a:endParaRPr lang="en-US"/>
          </a:p>
        </p:txBody>
      </p:sp>
    </p:spTree>
    <p:extLst>
      <p:ext uri="{BB962C8B-B14F-4D97-AF65-F5344CB8AC3E}">
        <p14:creationId xmlns:p14="http://schemas.microsoft.com/office/powerpoint/2010/main" val="3911920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48</a:t>
            </a:fld>
            <a:endParaRPr lang="en-US"/>
          </a:p>
        </p:txBody>
      </p:sp>
    </p:spTree>
    <p:extLst>
      <p:ext uri="{BB962C8B-B14F-4D97-AF65-F5344CB8AC3E}">
        <p14:creationId xmlns:p14="http://schemas.microsoft.com/office/powerpoint/2010/main" val="3936809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49</a:t>
            </a:fld>
            <a:endParaRPr lang="en-US"/>
          </a:p>
        </p:txBody>
      </p:sp>
    </p:spTree>
    <p:extLst>
      <p:ext uri="{BB962C8B-B14F-4D97-AF65-F5344CB8AC3E}">
        <p14:creationId xmlns:p14="http://schemas.microsoft.com/office/powerpoint/2010/main" val="1205885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50</a:t>
            </a:fld>
            <a:endParaRPr lang="en-US"/>
          </a:p>
        </p:txBody>
      </p:sp>
    </p:spTree>
    <p:extLst>
      <p:ext uri="{BB962C8B-B14F-4D97-AF65-F5344CB8AC3E}">
        <p14:creationId xmlns:p14="http://schemas.microsoft.com/office/powerpoint/2010/main" val="150481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professor uses an example with triangles and the like to go into the Math library in more detail – maybe something like that would be useful?</a:t>
            </a:r>
          </a:p>
        </p:txBody>
      </p:sp>
      <p:sp>
        <p:nvSpPr>
          <p:cNvPr id="4" name="Slide Number Placeholder 3"/>
          <p:cNvSpPr>
            <a:spLocks noGrp="1"/>
          </p:cNvSpPr>
          <p:nvPr>
            <p:ph type="sldNum" sz="quarter" idx="10"/>
          </p:nvPr>
        </p:nvSpPr>
        <p:spPr/>
        <p:txBody>
          <a:bodyPr/>
          <a:lstStyle/>
          <a:p>
            <a:fld id="{52F52C1A-7D2D-404A-9235-81D38565771F}" type="slidenum">
              <a:rPr lang="en-US" smtClean="0"/>
              <a:t>10</a:t>
            </a:fld>
            <a:endParaRPr lang="en-US"/>
          </a:p>
        </p:txBody>
      </p:sp>
    </p:spTree>
    <p:extLst>
      <p:ext uri="{BB962C8B-B14F-4D97-AF65-F5344CB8AC3E}">
        <p14:creationId xmlns:p14="http://schemas.microsoft.com/office/powerpoint/2010/main" val="165743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Maybe wrap up with a mini-demo or a quiz?</a:t>
            </a:r>
          </a:p>
        </p:txBody>
      </p:sp>
      <p:sp>
        <p:nvSpPr>
          <p:cNvPr id="4" name="Slide Number Placeholder 3"/>
          <p:cNvSpPr>
            <a:spLocks noGrp="1"/>
          </p:cNvSpPr>
          <p:nvPr>
            <p:ph type="sldNum" sz="quarter" idx="10"/>
          </p:nvPr>
        </p:nvSpPr>
        <p:spPr/>
        <p:txBody>
          <a:bodyPr/>
          <a:lstStyle/>
          <a:p>
            <a:fld id="{52F52C1A-7D2D-404A-9235-81D38565771F}" type="slidenum">
              <a:rPr lang="en-US" smtClean="0"/>
              <a:t>11</a:t>
            </a:fld>
            <a:endParaRPr lang="en-US"/>
          </a:p>
        </p:txBody>
      </p:sp>
    </p:spTree>
    <p:extLst>
      <p:ext uri="{BB962C8B-B14F-4D97-AF65-F5344CB8AC3E}">
        <p14:creationId xmlns:p14="http://schemas.microsoft.com/office/powerpoint/2010/main" val="2996417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12</a:t>
            </a:fld>
            <a:endParaRPr lang="en-US"/>
          </a:p>
        </p:txBody>
      </p:sp>
    </p:spTree>
    <p:extLst>
      <p:ext uri="{BB962C8B-B14F-4D97-AF65-F5344CB8AC3E}">
        <p14:creationId xmlns:p14="http://schemas.microsoft.com/office/powerpoint/2010/main" val="368903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 think a demo here to do something simple like print things in reverse order or do some addition might be useful if the class wants</a:t>
            </a:r>
          </a:p>
        </p:txBody>
      </p:sp>
      <p:sp>
        <p:nvSpPr>
          <p:cNvPr id="4" name="Slide Number Placeholder 3"/>
          <p:cNvSpPr>
            <a:spLocks noGrp="1"/>
          </p:cNvSpPr>
          <p:nvPr>
            <p:ph type="sldNum" sz="quarter" idx="10"/>
          </p:nvPr>
        </p:nvSpPr>
        <p:spPr/>
        <p:txBody>
          <a:bodyPr/>
          <a:lstStyle/>
          <a:p>
            <a:fld id="{52F52C1A-7D2D-404A-9235-81D38565771F}" type="slidenum">
              <a:rPr lang="en-US" smtClean="0"/>
              <a:t>13</a:t>
            </a:fld>
            <a:endParaRPr lang="en-US"/>
          </a:p>
        </p:txBody>
      </p:sp>
    </p:spTree>
    <p:extLst>
      <p:ext uri="{BB962C8B-B14F-4D97-AF65-F5344CB8AC3E}">
        <p14:creationId xmlns:p14="http://schemas.microsoft.com/office/powerpoint/2010/main" val="278619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52F52C1A-7D2D-404A-9235-81D38565771F}" type="slidenum">
              <a:rPr lang="en-US" smtClean="0"/>
              <a:t>14</a:t>
            </a:fld>
            <a:endParaRPr lang="en-US"/>
          </a:p>
        </p:txBody>
      </p:sp>
    </p:spTree>
    <p:extLst>
      <p:ext uri="{BB962C8B-B14F-4D97-AF65-F5344CB8AC3E}">
        <p14:creationId xmlns:p14="http://schemas.microsoft.com/office/powerpoint/2010/main" val="3752429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2F28-11DF-4BFF-84CA-CD07DE6345E0}"/>
              </a:ext>
            </a:extLst>
          </p:cNvPr>
          <p:cNvSpPr>
            <a:spLocks noGrp="1"/>
          </p:cNvSpPr>
          <p:nvPr>
            <p:ph type="ctrTitle"/>
          </p:nvPr>
        </p:nvSpPr>
        <p:spPr/>
        <p:txBody>
          <a:bodyPr/>
          <a:lstStyle/>
          <a:p>
            <a:r>
              <a:rPr lang="en-US" dirty="0"/>
              <a:t>COMP 202 CSUS Review</a:t>
            </a:r>
          </a:p>
        </p:txBody>
      </p:sp>
      <p:sp>
        <p:nvSpPr>
          <p:cNvPr id="3" name="Subtitle 2">
            <a:extLst>
              <a:ext uri="{FF2B5EF4-FFF2-40B4-BE49-F238E27FC236}">
                <a16:creationId xmlns:a16="http://schemas.microsoft.com/office/drawing/2014/main" id="{3AFD1EAD-0571-4D77-99C9-01F45872E6EA}"/>
              </a:ext>
            </a:extLst>
          </p:cNvPr>
          <p:cNvSpPr>
            <a:spLocks noGrp="1"/>
          </p:cNvSpPr>
          <p:nvPr>
            <p:ph type="subTitle" idx="1"/>
          </p:nvPr>
        </p:nvSpPr>
        <p:spPr/>
        <p:txBody>
          <a:bodyPr>
            <a:normAutofit/>
          </a:bodyPr>
          <a:lstStyle/>
          <a:p>
            <a:r>
              <a:rPr lang="en-US" sz="2400" dirty="0" err="1"/>
              <a:t>Ginika</a:t>
            </a:r>
            <a:r>
              <a:rPr lang="en-US" sz="2400" dirty="0"/>
              <a:t> Ume-</a:t>
            </a:r>
            <a:r>
              <a:rPr lang="en-US" sz="2400" dirty="0" err="1"/>
              <a:t>Onyido</a:t>
            </a:r>
            <a:r>
              <a:rPr lang="en-US" sz="2400" dirty="0"/>
              <a:t> &amp; Imad </a:t>
            </a:r>
            <a:r>
              <a:rPr lang="en-US" sz="2400" dirty="0" err="1"/>
              <a:t>Dodin</a:t>
            </a:r>
            <a:endParaRPr lang="en-US" sz="2400" dirty="0"/>
          </a:p>
        </p:txBody>
      </p:sp>
    </p:spTree>
    <p:extLst>
      <p:ext uri="{BB962C8B-B14F-4D97-AF65-F5344CB8AC3E}">
        <p14:creationId xmlns:p14="http://schemas.microsoft.com/office/powerpoint/2010/main" val="1300893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lstStyle/>
          <a:p>
            <a:pPr marL="0" indent="0">
              <a:buNone/>
            </a:pPr>
            <a:r>
              <a:rPr lang="en-US" dirty="0"/>
              <a:t>There’s an incredibly useful package in Java: the math library ‘Math’. Some useful methods and constants are:</a:t>
            </a:r>
          </a:p>
          <a:p>
            <a:r>
              <a:rPr lang="en-US" dirty="0" err="1"/>
              <a:t>Math.abs</a:t>
            </a:r>
            <a:r>
              <a:rPr lang="en-US" dirty="0"/>
              <a:t>(x)</a:t>
            </a:r>
          </a:p>
          <a:p>
            <a:r>
              <a:rPr lang="en-US" dirty="0" err="1"/>
              <a:t>Math.sqrt</a:t>
            </a:r>
            <a:r>
              <a:rPr lang="en-US" dirty="0"/>
              <a:t>(x)</a:t>
            </a:r>
          </a:p>
          <a:p>
            <a:r>
              <a:rPr lang="en-US" dirty="0" err="1"/>
              <a:t>Math.pow</a:t>
            </a:r>
            <a:r>
              <a:rPr lang="en-US" dirty="0"/>
              <a:t>(x, y)</a:t>
            </a:r>
          </a:p>
          <a:p>
            <a:r>
              <a:rPr lang="en-US" dirty="0" err="1"/>
              <a:t>Math.sin</a:t>
            </a:r>
            <a:r>
              <a:rPr lang="en-US" dirty="0"/>
              <a:t>(x)</a:t>
            </a:r>
          </a:p>
          <a:p>
            <a:r>
              <a:rPr lang="en-US" dirty="0" err="1"/>
              <a:t>Math.random</a:t>
            </a:r>
            <a:r>
              <a:rPr lang="en-US" dirty="0"/>
              <a:t>()</a:t>
            </a:r>
          </a:p>
          <a:p>
            <a:r>
              <a:rPr lang="en-US" dirty="0" err="1"/>
              <a:t>Math.E</a:t>
            </a:r>
            <a:endParaRPr lang="en-US" dirty="0"/>
          </a:p>
          <a:p>
            <a:r>
              <a:rPr lang="en-US" dirty="0" err="1"/>
              <a:t>Math.PI</a:t>
            </a:r>
            <a:endParaRPr lang="en-US" dirty="0"/>
          </a:p>
          <a:p>
            <a:r>
              <a:rPr lang="en-US" dirty="0"/>
              <a:t>…and many, many more!</a:t>
            </a:r>
          </a:p>
        </p:txBody>
      </p:sp>
    </p:spTree>
    <p:extLst>
      <p:ext uri="{BB962C8B-B14F-4D97-AF65-F5344CB8AC3E}">
        <p14:creationId xmlns:p14="http://schemas.microsoft.com/office/powerpoint/2010/main" val="3124162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lstStyle/>
          <a:p>
            <a:pPr marL="0" indent="0">
              <a:buNone/>
            </a:pPr>
            <a:r>
              <a:rPr lang="en-US" dirty="0"/>
              <a:t>Strings are used to store ‘phrases’ in Java and String values must start and end with double quotes – “ ”. You can use the additional operator to concatenate (to join) strings together but if you want to cast from </a:t>
            </a:r>
            <a:r>
              <a:rPr lang="en-US" dirty="0" err="1"/>
              <a:t>int</a:t>
            </a:r>
            <a:r>
              <a:rPr lang="en-US" dirty="0"/>
              <a:t>/double to String you need to use:</a:t>
            </a:r>
          </a:p>
          <a:p>
            <a:r>
              <a:rPr lang="en-US" dirty="0" err="1"/>
              <a:t>Integer.parseInt</a:t>
            </a:r>
            <a:r>
              <a:rPr lang="en-US" dirty="0"/>
              <a:t>(String phrase)</a:t>
            </a:r>
          </a:p>
          <a:p>
            <a:r>
              <a:rPr lang="en-US" dirty="0" err="1"/>
              <a:t>Double.parseDouble</a:t>
            </a:r>
            <a:r>
              <a:rPr lang="en-US" dirty="0"/>
              <a:t>(String phrase)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17427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Expressions, command line </a:t>
            </a:r>
            <a:r>
              <a:rPr lang="en-US" dirty="0" err="1"/>
              <a:t>args</a:t>
            </a:r>
            <a:r>
              <a:rPr lang="en-US" dirty="0"/>
              <a:t> and random numbers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normAutofit/>
          </a:bodyPr>
          <a:lstStyle/>
          <a:p>
            <a:pPr marL="0" indent="0">
              <a:buNone/>
            </a:pPr>
            <a:r>
              <a:rPr lang="en-US" dirty="0"/>
              <a:t>An expression, in an abstract sense, represents a sentence in Java that needs/will be computed down to a single value (with its associated type!) by:</a:t>
            </a:r>
          </a:p>
          <a:p>
            <a:pPr marL="342900" indent="-342900">
              <a:buFont typeface="+mj-lt"/>
              <a:buAutoNum type="arabicPeriod"/>
            </a:pPr>
            <a:r>
              <a:rPr lang="en-US" dirty="0"/>
              <a:t>Making any method calls described</a:t>
            </a:r>
          </a:p>
          <a:p>
            <a:pPr marL="342900" indent="-342900">
              <a:buFont typeface="+mj-lt"/>
              <a:buAutoNum type="arabicPeriod"/>
            </a:pPr>
            <a:r>
              <a:rPr lang="en-US" dirty="0"/>
              <a:t>Substituting variables with the values they contain</a:t>
            </a:r>
          </a:p>
          <a:p>
            <a:pPr marL="342900" indent="-342900">
              <a:buFont typeface="+mj-lt"/>
              <a:buAutoNum type="arabicPeriod"/>
            </a:pPr>
            <a:r>
              <a:rPr lang="en-US" dirty="0"/>
              <a:t>Finishing any arithmetic they’re involved in</a:t>
            </a:r>
          </a:p>
          <a:p>
            <a:pPr marL="0" indent="0">
              <a:buNone/>
            </a:pPr>
            <a:r>
              <a:rPr lang="en-US" dirty="0"/>
              <a:t>Loop 1 - 3 until a final result is calculated</a:t>
            </a:r>
          </a:p>
          <a:p>
            <a:pPr marL="0" indent="0">
              <a:buNone/>
            </a:pPr>
            <a:endParaRPr lang="en-US" dirty="0"/>
          </a:p>
          <a:p>
            <a:pPr marL="0" indent="0">
              <a:buNone/>
            </a:pPr>
            <a:r>
              <a:rPr lang="en-US" dirty="0"/>
              <a:t>Note that Java, as a language, will be strict with you about the types that you give it. If a method call returns a value, you must store that value only in a variable that (at least weakly) matches its type:</a:t>
            </a:r>
          </a:p>
          <a:p>
            <a:pPr marL="0" indent="0">
              <a:buNone/>
            </a:pPr>
            <a:r>
              <a:rPr lang="en-US" dirty="0"/>
              <a:t>String s = </a:t>
            </a:r>
            <a:r>
              <a:rPr lang="en-US" dirty="0" err="1"/>
              <a:t>System.out.println</a:t>
            </a:r>
            <a:r>
              <a:rPr lang="en-US" dirty="0"/>
              <a:t>(“Hello”); 		&gt;	Illegal as the return type of the library call isn’t a String</a:t>
            </a:r>
          </a:p>
          <a:p>
            <a:pPr marL="0" indent="0">
              <a:buNone/>
            </a:pPr>
            <a:r>
              <a:rPr lang="en-US" dirty="0"/>
              <a:t>Double d = </a:t>
            </a:r>
            <a:r>
              <a:rPr lang="en-US" dirty="0" err="1"/>
              <a:t>Math.pow</a:t>
            </a:r>
            <a:r>
              <a:rPr lang="en-US" dirty="0"/>
              <a:t>(4, 5) + 3;		&gt;	Legal (but not clean), it should be + 3.0</a:t>
            </a:r>
          </a:p>
        </p:txBody>
      </p:sp>
    </p:spTree>
    <p:extLst>
      <p:ext uri="{BB962C8B-B14F-4D97-AF65-F5344CB8AC3E}">
        <p14:creationId xmlns:p14="http://schemas.microsoft.com/office/powerpoint/2010/main" val="37043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Expressions, command line </a:t>
            </a:r>
            <a:r>
              <a:rPr lang="en-US" dirty="0" err="1"/>
              <a:t>args</a:t>
            </a:r>
            <a:r>
              <a:rPr lang="en-US" dirty="0"/>
              <a:t> and random numbers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lstStyle/>
          <a:p>
            <a:pPr marL="0" indent="0">
              <a:buNone/>
            </a:pPr>
            <a:r>
              <a:rPr lang="en-US" dirty="0"/>
              <a:t>The final thing we see in the declaration of the main method represents something called command line arguments:</a:t>
            </a:r>
          </a:p>
          <a:p>
            <a:pPr marL="0" indent="0">
              <a:buNone/>
            </a:pPr>
            <a:r>
              <a:rPr lang="en-US" dirty="0"/>
              <a:t>	public static void main ( </a:t>
            </a:r>
            <a:r>
              <a:rPr lang="en-US" b="1" dirty="0"/>
              <a:t>String[] </a:t>
            </a:r>
            <a:r>
              <a:rPr lang="en-US" b="1" dirty="0" err="1"/>
              <a:t>args</a:t>
            </a:r>
            <a:r>
              <a:rPr lang="en-US" b="1" dirty="0"/>
              <a:t> </a:t>
            </a:r>
            <a:r>
              <a:rPr lang="en-US" dirty="0"/>
              <a:t>)</a:t>
            </a:r>
          </a:p>
          <a:p>
            <a:pPr marL="0" indent="0">
              <a:buNone/>
            </a:pPr>
            <a:r>
              <a:rPr lang="en-US" dirty="0"/>
              <a:t>These are a list of strings that you can pass to your program when you run it that allows the person who runs the program to interact / provide information instead of just the programmer:</a:t>
            </a:r>
          </a:p>
          <a:p>
            <a:pPr marL="0" indent="0">
              <a:buNone/>
            </a:pPr>
            <a:r>
              <a:rPr lang="en-US" dirty="0"/>
              <a:t>	&gt; run </a:t>
            </a:r>
            <a:r>
              <a:rPr lang="en-US" dirty="0" err="1"/>
              <a:t>SampleProgram</a:t>
            </a:r>
            <a:r>
              <a:rPr lang="en-US" dirty="0"/>
              <a:t> word1 word2 word 3</a:t>
            </a:r>
          </a:p>
          <a:p>
            <a:pPr marL="0" indent="0">
              <a:buNone/>
            </a:pPr>
            <a:r>
              <a:rPr lang="en-US" dirty="0"/>
              <a:t>The above strings – “word1” “word2” and “word3” – can be accessed in our program with </a:t>
            </a:r>
            <a:r>
              <a:rPr lang="en-US" dirty="0" err="1"/>
              <a:t>args</a:t>
            </a:r>
            <a:r>
              <a:rPr lang="en-US" dirty="0"/>
              <a:t>[0], </a:t>
            </a:r>
            <a:r>
              <a:rPr lang="en-US" dirty="0" err="1"/>
              <a:t>args</a:t>
            </a:r>
            <a:r>
              <a:rPr lang="en-US" dirty="0"/>
              <a:t>[1] and </a:t>
            </a:r>
            <a:r>
              <a:rPr lang="en-US" dirty="0" err="1"/>
              <a:t>args</a:t>
            </a:r>
            <a:r>
              <a:rPr lang="en-US" dirty="0"/>
              <a:t>[2].</a:t>
            </a:r>
          </a:p>
          <a:p>
            <a:pPr marL="0" indent="0">
              <a:buNone/>
            </a:pPr>
            <a:endParaRPr lang="en-US" dirty="0"/>
          </a:p>
          <a:p>
            <a:pPr marL="0" indent="0">
              <a:buNone/>
            </a:pPr>
            <a:r>
              <a:rPr lang="en-US" b="1" dirty="0"/>
              <a:t>Note:</a:t>
            </a:r>
            <a:r>
              <a:rPr lang="en-US" dirty="0"/>
              <a:t> Its important to realize that Java will split up the arguments you provide by spaces so</a:t>
            </a:r>
          </a:p>
          <a:p>
            <a:pPr marL="0" indent="0">
              <a:buNone/>
            </a:pPr>
            <a:r>
              <a:rPr lang="en-US" dirty="0"/>
              <a:t>	&gt; run </a:t>
            </a:r>
            <a:r>
              <a:rPr lang="en-US" dirty="0" err="1"/>
              <a:t>SampleProgram</a:t>
            </a:r>
            <a:r>
              <a:rPr lang="en-US" dirty="0"/>
              <a:t> My name is </a:t>
            </a:r>
            <a:r>
              <a:rPr lang="en-US" dirty="0" err="1"/>
              <a:t>Ginika</a:t>
            </a:r>
            <a:endParaRPr lang="en-US" dirty="0"/>
          </a:p>
          <a:p>
            <a:pPr marL="0" indent="0">
              <a:buNone/>
            </a:pPr>
            <a:r>
              <a:rPr lang="en-US" dirty="0"/>
              <a:t>Will have </a:t>
            </a:r>
            <a:r>
              <a:rPr lang="en-US" dirty="0" err="1"/>
              <a:t>args</a:t>
            </a:r>
            <a:r>
              <a:rPr lang="en-US" dirty="0"/>
              <a:t>[0] = “My”, </a:t>
            </a:r>
            <a:r>
              <a:rPr lang="en-US" dirty="0" err="1"/>
              <a:t>args</a:t>
            </a:r>
            <a:r>
              <a:rPr lang="en-US" dirty="0"/>
              <a:t>[1] = “name” etc.</a:t>
            </a:r>
          </a:p>
        </p:txBody>
      </p:sp>
    </p:spTree>
    <p:extLst>
      <p:ext uri="{BB962C8B-B14F-4D97-AF65-F5344CB8AC3E}">
        <p14:creationId xmlns:p14="http://schemas.microsoft.com/office/powerpoint/2010/main" val="118892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Expressions, command line </a:t>
            </a:r>
            <a:r>
              <a:rPr lang="en-US" dirty="0" err="1"/>
              <a:t>args</a:t>
            </a:r>
            <a:r>
              <a:rPr lang="en-US" dirty="0"/>
              <a:t> and random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lstStyle/>
              <a:p>
                <a:pPr marL="0" indent="0">
                  <a:buNone/>
                </a:pPr>
                <a:r>
                  <a:rPr lang="en-US" dirty="0"/>
                  <a:t>You can create a pseudo-random (not </a:t>
                </a:r>
                <a:r>
                  <a:rPr lang="en-US" u="sng" dirty="0"/>
                  <a:t>truly</a:t>
                </a:r>
                <a:r>
                  <a:rPr lang="en-US" dirty="0"/>
                  <a:t> random) number in Java using </a:t>
                </a:r>
                <a:r>
                  <a:rPr lang="en-US" dirty="0" err="1"/>
                  <a:t>Math.random</a:t>
                </a:r>
                <a:r>
                  <a:rPr lang="en-US" dirty="0"/>
                  <a:t>(); </a:t>
                </a:r>
                <a:r>
                  <a:rPr lang="en-US" dirty="0" err="1"/>
                  <a:t>Math.random</a:t>
                </a:r>
                <a:r>
                  <a:rPr lang="en-US" dirty="0"/>
                  <a:t>() will provide a value between 0 (exclusive) and 1 (inclusive) i.e. </a:t>
                </a:r>
                <a14:m>
                  <m:oMath xmlns:m="http://schemas.openxmlformats.org/officeDocument/2006/math">
                    <m:r>
                      <a:rPr lang="en-US" i="1" dirty="0" smtClean="0">
                        <a:latin typeface="Cambria Math" panose="02040503050406030204" pitchFamily="18" charset="0"/>
                      </a:rPr>
                      <m:t>𝑀𝑎𝑡h</m:t>
                    </m:r>
                    <m:r>
                      <a:rPr lang="en-US" i="1" dirty="0" smtClean="0">
                        <a:latin typeface="Cambria Math" panose="02040503050406030204" pitchFamily="18" charset="0"/>
                      </a:rPr>
                      <m:t>.</m:t>
                    </m:r>
                    <m:r>
                      <a:rPr lang="en-US" i="1" dirty="0" smtClean="0">
                        <a:latin typeface="Cambria Math" panose="02040503050406030204" pitchFamily="18" charset="0"/>
                      </a:rPr>
                      <m:t>𝑟𝑎𝑛𝑑𝑜𝑚</m:t>
                    </m:r>
                    <m:r>
                      <a:rPr lang="en-US" i="1" dirty="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rPr>
                      <m:t>(0, 1]</m:t>
                    </m:r>
                  </m:oMath>
                </a14:m>
                <a:r>
                  <a:rPr lang="en-US" dirty="0"/>
                  <a:t> in mathematical notation</a:t>
                </a:r>
              </a:p>
              <a:p>
                <a:pPr marL="0" indent="0">
                  <a:buNone/>
                </a:pPr>
                <a:endParaRPr lang="en-US" dirty="0"/>
              </a:p>
              <a:p>
                <a:pPr marL="0" indent="0">
                  <a:buNone/>
                </a:pPr>
                <a:r>
                  <a:rPr lang="en-US" dirty="0"/>
                  <a:t>This allows us to emulate randomness in Java which can be incredibly powerful!</a:t>
                </a:r>
              </a:p>
            </p:txBody>
          </p:sp>
        </mc:Choice>
        <mc:Fallback xmlns="">
          <p:sp>
            <p:nvSpPr>
              <p:cNvPr id="3" name="Content Placeholder 2">
                <a:extLst>
                  <a:ext uri="{FF2B5EF4-FFF2-40B4-BE49-F238E27FC236}">
                    <a16:creationId xmlns:a16="http://schemas.microsoft.com/office/drawing/2014/main" id="{C92448A3-D6C1-4095-B8CE-7B9319A9CB7B}"/>
                  </a:ext>
                </a:extLst>
              </p:cNvPr>
              <p:cNvSpPr>
                <a:spLocks noGrp="1" noRot="1" noChangeAspect="1" noMove="1" noResize="1" noEditPoints="1" noAdjustHandles="1" noChangeArrowheads="1" noChangeShapeType="1" noTextEdit="1"/>
              </p:cNvSpPr>
              <p:nvPr>
                <p:ph idx="1"/>
              </p:nvPr>
            </p:nvSpPr>
            <p:spPr>
              <a:xfrm>
                <a:off x="567178" y="1765714"/>
                <a:ext cx="11057641" cy="4586960"/>
              </a:xfrm>
              <a:blipFill>
                <a:blip r:embed="rId3"/>
                <a:stretch>
                  <a:fillRect l="-441" t="-798" r="-937"/>
                </a:stretch>
              </a:blipFill>
            </p:spPr>
            <p:txBody>
              <a:bodyPr/>
              <a:lstStyle/>
              <a:p>
                <a:r>
                  <a:rPr lang="en-US">
                    <a:noFill/>
                  </a:rPr>
                  <a:t> </a:t>
                </a:r>
              </a:p>
            </p:txBody>
          </p:sp>
        </mc:Fallback>
      </mc:AlternateContent>
    </p:spTree>
    <p:extLst>
      <p:ext uri="{BB962C8B-B14F-4D97-AF65-F5344CB8AC3E}">
        <p14:creationId xmlns:p14="http://schemas.microsoft.com/office/powerpoint/2010/main" val="3305583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fontScale="90000"/>
          </a:bodyPr>
          <a:lstStyle/>
          <a:p>
            <a:r>
              <a:rPr lang="en-US" dirty="0"/>
              <a:t>Relational and Logical operations, Conditional Statements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lnSpcReduction="10000"/>
              </a:bodyPr>
              <a:lstStyle/>
              <a:p>
                <a:pPr marL="0" indent="0">
                  <a:buNone/>
                </a:pPr>
                <a:r>
                  <a:rPr lang="en-US" dirty="0"/>
                  <a:t>As people we want to be able to check if certain conditions hold and we want our programs to be able to do something similar so they can operate with a semblance of intelligence. The results of these expressions is a </a:t>
                </a:r>
                <a:r>
                  <a:rPr lang="en-US" u="sng" dirty="0"/>
                  <a:t>Boolean expression</a:t>
                </a:r>
                <a:r>
                  <a:rPr lang="en-US" dirty="0"/>
                  <a:t>: </a:t>
                </a:r>
                <a:r>
                  <a:rPr lang="en-US" i="1" dirty="0"/>
                  <a:t>true</a:t>
                </a:r>
                <a:r>
                  <a:rPr lang="en-US" dirty="0"/>
                  <a:t> or </a:t>
                </a:r>
                <a:r>
                  <a:rPr lang="en-US" i="1" dirty="0"/>
                  <a:t>false</a:t>
                </a:r>
                <a:r>
                  <a:rPr lang="en-US" dirty="0"/>
                  <a:t>. The relational operators are:</a:t>
                </a:r>
              </a:p>
              <a:p>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𝑦</m:t>
                    </m:r>
                  </m:oMath>
                </a14:m>
                <a:endParaRPr lang="en-US" dirty="0"/>
              </a:p>
              <a:p>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r>
                      <a:rPr lang="en-US" i="1">
                        <a:latin typeface="Cambria Math" panose="02040503050406030204" pitchFamily="18" charset="0"/>
                      </a:rPr>
                      <m:t>𝑦</m:t>
                    </m:r>
                  </m:oMath>
                </a14:m>
                <a:r>
                  <a:rPr lang="en-US" dirty="0"/>
                  <a:t> and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&gt;=</m:t>
                    </m:r>
                    <m:r>
                      <a:rPr lang="en-US" b="0" i="1" smtClean="0">
                        <a:latin typeface="Cambria Math" panose="02040503050406030204" pitchFamily="18" charset="0"/>
                      </a:rPr>
                      <m:t>𝑦</m:t>
                    </m:r>
                  </m:oMath>
                </a14:m>
                <a:endParaRPr lang="en-US" dirty="0"/>
              </a:p>
              <a:p>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&gt;</m:t>
                    </m:r>
                    <m:r>
                      <a:rPr lang="en-US" i="1">
                        <a:latin typeface="Cambria Math" panose="02040503050406030204" pitchFamily="18" charset="0"/>
                      </a:rPr>
                      <m:t>𝑦</m:t>
                    </m:r>
                  </m:oMath>
                </a14:m>
                <a:r>
                  <a:rPr lang="en-US" dirty="0"/>
                  <a:t> and </a:t>
                </a:r>
                <a14:m>
                  <m:oMath xmlns:m="http://schemas.openxmlformats.org/officeDocument/2006/math">
                    <m:r>
                      <a:rPr lang="en-US" i="1">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𝑦</m:t>
                    </m:r>
                  </m:oMath>
                </a14:m>
                <a:endParaRPr lang="en-US" dirty="0"/>
              </a:p>
              <a:p>
                <a:pPr marL="0" indent="0">
                  <a:buNone/>
                </a:pPr>
                <a:r>
                  <a:rPr lang="en-US" u="sng" dirty="0"/>
                  <a:t>Note:</a:t>
                </a:r>
                <a:r>
                  <a:rPr lang="en-US" dirty="0"/>
                  <a:t> just like in arithmetic we have priority here too: relational operators take priority over equivalence</a:t>
                </a:r>
              </a:p>
              <a:p>
                <a:pPr marL="0" indent="0">
                  <a:buNone/>
                </a:pPr>
                <a:endParaRPr lang="en-US" dirty="0"/>
              </a:p>
              <a:p>
                <a:pPr marL="0" indent="0">
                  <a:buNone/>
                </a:pPr>
                <a:r>
                  <a:rPr lang="en-US" dirty="0"/>
                  <a:t>Additionally we have logical operators in Java –which have the following priorities:</a:t>
                </a:r>
              </a:p>
              <a:p>
                <a:pPr marL="342900" indent="-342900">
                  <a:buFont typeface="+mj-lt"/>
                  <a:buAutoNum type="arabicPeriod"/>
                </a:pPr>
                <a:r>
                  <a:rPr lang="en-US" dirty="0"/>
                  <a:t>! (NOT)</a:t>
                </a:r>
              </a:p>
              <a:p>
                <a:pPr marL="342900" indent="-342900">
                  <a:buFont typeface="+mj-lt"/>
                  <a:buAutoNum type="arabicPeriod"/>
                </a:pPr>
                <a:r>
                  <a:rPr lang="en-US" dirty="0"/>
                  <a:t>&amp;&amp; (AND)</a:t>
                </a:r>
              </a:p>
              <a:p>
                <a:pPr marL="342900" indent="-342900">
                  <a:buFont typeface="+mj-lt"/>
                  <a:buAutoNum type="arabicPeriod"/>
                </a:pPr>
                <a:r>
                  <a:rPr lang="en-US" dirty="0"/>
                  <a:t>|| (INCLUSIVE OR)</a:t>
                </a:r>
              </a:p>
            </p:txBody>
          </p:sp>
        </mc:Choice>
        <mc:Fallback xmlns="">
          <p:sp>
            <p:nvSpPr>
              <p:cNvPr id="3" name="Content Placeholder 2">
                <a:extLst>
                  <a:ext uri="{FF2B5EF4-FFF2-40B4-BE49-F238E27FC236}">
                    <a16:creationId xmlns:a16="http://schemas.microsoft.com/office/drawing/2014/main" id="{C92448A3-D6C1-4095-B8CE-7B9319A9CB7B}"/>
                  </a:ext>
                </a:extLst>
              </p:cNvPr>
              <p:cNvSpPr>
                <a:spLocks noGrp="1" noRot="1" noChangeAspect="1" noMove="1" noResize="1" noEditPoints="1" noAdjustHandles="1" noChangeArrowheads="1" noChangeShapeType="1" noTextEdit="1"/>
              </p:cNvSpPr>
              <p:nvPr>
                <p:ph idx="1"/>
              </p:nvPr>
            </p:nvSpPr>
            <p:spPr>
              <a:xfrm>
                <a:off x="567178" y="1765714"/>
                <a:ext cx="11057641" cy="4787470"/>
              </a:xfrm>
              <a:blipFill>
                <a:blip r:embed="rId3"/>
                <a:stretch>
                  <a:fillRect l="-441" t="-1274"/>
                </a:stretch>
              </a:blipFill>
            </p:spPr>
            <p:txBody>
              <a:bodyPr/>
              <a:lstStyle/>
              <a:p>
                <a:r>
                  <a:rPr lang="en-US">
                    <a:noFill/>
                  </a:rPr>
                  <a:t> </a:t>
                </a:r>
              </a:p>
            </p:txBody>
          </p:sp>
        </mc:Fallback>
      </mc:AlternateContent>
    </p:spTree>
    <p:extLst>
      <p:ext uri="{BB962C8B-B14F-4D97-AF65-F5344CB8AC3E}">
        <p14:creationId xmlns:p14="http://schemas.microsoft.com/office/powerpoint/2010/main" val="158109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fontScale="90000"/>
          </a:bodyPr>
          <a:lstStyle/>
          <a:p>
            <a:r>
              <a:rPr lang="en-US" dirty="0"/>
              <a:t>Relational and Logical operations, Conditional Statements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dirty="0"/>
              <a:t>Overall the order of operations are:</a:t>
            </a:r>
          </a:p>
        </p:txBody>
      </p:sp>
      <p:pic>
        <p:nvPicPr>
          <p:cNvPr id="4" name="Picture 3">
            <a:extLst>
              <a:ext uri="{FF2B5EF4-FFF2-40B4-BE49-F238E27FC236}">
                <a16:creationId xmlns:a16="http://schemas.microsoft.com/office/drawing/2014/main" id="{3D5D2D17-A83C-4396-B5C0-01964D2A73E9}"/>
              </a:ext>
            </a:extLst>
          </p:cNvPr>
          <p:cNvPicPr>
            <a:picLocks noChangeAspect="1"/>
          </p:cNvPicPr>
          <p:nvPr/>
        </p:nvPicPr>
        <p:blipFill rotWithShape="1">
          <a:blip r:embed="rId3"/>
          <a:srcRect l="59631" t="35679" r="25861" b="34644"/>
          <a:stretch/>
        </p:blipFill>
        <p:spPr>
          <a:xfrm>
            <a:off x="567178" y="2224476"/>
            <a:ext cx="3779970" cy="4349128"/>
          </a:xfrm>
          <a:prstGeom prst="rect">
            <a:avLst/>
          </a:prstGeom>
        </p:spPr>
      </p:pic>
    </p:spTree>
    <p:extLst>
      <p:ext uri="{BB962C8B-B14F-4D97-AF65-F5344CB8AC3E}">
        <p14:creationId xmlns:p14="http://schemas.microsoft.com/office/powerpoint/2010/main" val="1479616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fontScale="90000"/>
          </a:bodyPr>
          <a:lstStyle/>
          <a:p>
            <a:r>
              <a:rPr lang="en-US" dirty="0"/>
              <a:t>Relational and Logical operations, Conditional Statements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u="sng" dirty="0"/>
              <a:t>Conditional statements</a:t>
            </a:r>
            <a:r>
              <a:rPr lang="en-US" dirty="0"/>
              <a:t> give a programmer real power in their programs as you can execute different sections of your code. They follow the following structure:</a:t>
            </a:r>
          </a:p>
          <a:p>
            <a:pPr marL="0" indent="0">
              <a:buNone/>
            </a:pPr>
            <a:r>
              <a:rPr lang="en-US" dirty="0"/>
              <a:t>if ( COND EXPR 1 ) {</a:t>
            </a:r>
          </a:p>
          <a:p>
            <a:pPr marL="0" indent="0">
              <a:buNone/>
            </a:pPr>
            <a:r>
              <a:rPr lang="en-US" dirty="0"/>
              <a:t>// Execute if EXPR 1 was true</a:t>
            </a:r>
          </a:p>
          <a:p>
            <a:pPr marL="0" indent="0">
              <a:buNone/>
            </a:pPr>
            <a:r>
              <a:rPr lang="en-US" dirty="0"/>
              <a:t>}</a:t>
            </a:r>
          </a:p>
          <a:p>
            <a:pPr marL="0" indent="0">
              <a:buNone/>
            </a:pPr>
            <a:r>
              <a:rPr lang="en-US" dirty="0"/>
              <a:t>Else if (COND EXPR 2 ) {</a:t>
            </a:r>
          </a:p>
          <a:p>
            <a:pPr marL="0" indent="0">
              <a:buNone/>
            </a:pPr>
            <a:r>
              <a:rPr lang="en-US" dirty="0"/>
              <a:t>// Execute if EXPR 1 was false and 2 is true</a:t>
            </a:r>
          </a:p>
          <a:p>
            <a:pPr marL="0" indent="0">
              <a:buNone/>
            </a:pPr>
            <a:r>
              <a:rPr lang="en-US" dirty="0"/>
              <a:t>}</a:t>
            </a:r>
          </a:p>
          <a:p>
            <a:pPr marL="0" indent="0">
              <a:buNone/>
            </a:pPr>
            <a:r>
              <a:rPr lang="en-US" dirty="0"/>
              <a:t>…</a:t>
            </a:r>
          </a:p>
          <a:p>
            <a:pPr marL="0" indent="0">
              <a:buNone/>
            </a:pPr>
            <a:r>
              <a:rPr lang="en-US" dirty="0"/>
              <a:t>Else {</a:t>
            </a:r>
          </a:p>
          <a:p>
            <a:pPr marL="0" indent="0">
              <a:buNone/>
            </a:pPr>
            <a:r>
              <a:rPr lang="en-US" dirty="0"/>
              <a:t>// Execute if all expressions were false</a:t>
            </a:r>
          </a:p>
          <a:p>
            <a:pPr marL="0" indent="0">
              <a:buNone/>
            </a:pPr>
            <a:r>
              <a:rPr lang="en-US" dirty="0"/>
              <a:t>}</a:t>
            </a:r>
          </a:p>
        </p:txBody>
      </p:sp>
    </p:spTree>
    <p:extLst>
      <p:ext uri="{BB962C8B-B14F-4D97-AF65-F5344CB8AC3E}">
        <p14:creationId xmlns:p14="http://schemas.microsoft.com/office/powerpoint/2010/main" val="184329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Void methods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dirty="0"/>
              <a:t>A method is a named block of code that performs a particular task – as described in that block of code specifically. All methods must be inside a class and, therefore, a class can contain anywhere from 0 to n many methods.</a:t>
            </a:r>
          </a:p>
          <a:p>
            <a:pPr marL="0" indent="0">
              <a:buNone/>
            </a:pPr>
            <a:r>
              <a:rPr lang="en-US" b="1" dirty="0"/>
              <a:t>Note</a:t>
            </a:r>
            <a:r>
              <a:rPr lang="en-US" dirty="0"/>
              <a:t>: it is considered best-practice to have the main method as either the first or last method in a class</a:t>
            </a:r>
          </a:p>
          <a:p>
            <a:pPr marL="0" indent="0">
              <a:buNone/>
            </a:pPr>
            <a:endParaRPr lang="en-US" dirty="0"/>
          </a:p>
          <a:p>
            <a:pPr marL="0" indent="0">
              <a:buNone/>
            </a:pPr>
            <a:r>
              <a:rPr lang="en-US" dirty="0"/>
              <a:t>A method can take {0…n} many inputs and either return a value or not – these are called Value and Void Methods respectively. We need to describe all of this (the number of parameters, return type etc.) when we declare a method:</a:t>
            </a:r>
          </a:p>
          <a:p>
            <a:pPr marL="0" indent="0">
              <a:buNone/>
            </a:pPr>
            <a:r>
              <a:rPr lang="en-US" dirty="0"/>
              <a:t>	public static </a:t>
            </a:r>
            <a:r>
              <a:rPr lang="en-US" dirty="0" err="1">
                <a:solidFill>
                  <a:srgbClr val="FF0000"/>
                </a:solidFill>
              </a:rPr>
              <a:t>returnType</a:t>
            </a:r>
            <a:r>
              <a:rPr lang="en-US" dirty="0"/>
              <a:t> </a:t>
            </a:r>
            <a:r>
              <a:rPr lang="en-US" dirty="0" err="1">
                <a:solidFill>
                  <a:srgbClr val="00B050"/>
                </a:solidFill>
              </a:rPr>
              <a:t>methodName</a:t>
            </a:r>
            <a:r>
              <a:rPr lang="en-US" dirty="0"/>
              <a:t>( </a:t>
            </a:r>
            <a:r>
              <a:rPr lang="en-US" dirty="0">
                <a:solidFill>
                  <a:schemeClr val="accent1">
                    <a:lumMod val="75000"/>
                  </a:schemeClr>
                </a:solidFill>
              </a:rPr>
              <a:t>inputType1</a:t>
            </a:r>
            <a:r>
              <a:rPr lang="en-US" dirty="0"/>
              <a:t> </a:t>
            </a:r>
            <a:r>
              <a:rPr lang="en-US" dirty="0">
                <a:solidFill>
                  <a:srgbClr val="0070C0"/>
                </a:solidFill>
              </a:rPr>
              <a:t>var1</a:t>
            </a:r>
            <a:r>
              <a:rPr lang="en-US" dirty="0"/>
              <a:t>, … , </a:t>
            </a:r>
            <a:r>
              <a:rPr lang="en-US" dirty="0" err="1">
                <a:solidFill>
                  <a:schemeClr val="accent1">
                    <a:lumMod val="75000"/>
                  </a:schemeClr>
                </a:solidFill>
              </a:rPr>
              <a:t>inputTypeN</a:t>
            </a:r>
            <a:r>
              <a:rPr lang="en-US" dirty="0"/>
              <a:t> </a:t>
            </a:r>
            <a:r>
              <a:rPr lang="en-US" dirty="0" err="1">
                <a:solidFill>
                  <a:srgbClr val="0070C0"/>
                </a:solidFill>
              </a:rPr>
              <a:t>varN</a:t>
            </a:r>
            <a:r>
              <a:rPr lang="en-US" dirty="0"/>
              <a:t> ) {</a:t>
            </a:r>
          </a:p>
          <a:p>
            <a:pPr marL="0" indent="0">
              <a:buNone/>
            </a:pPr>
            <a:r>
              <a:rPr lang="en-US" dirty="0"/>
              <a:t>		// Code</a:t>
            </a:r>
          </a:p>
          <a:p>
            <a:pPr marL="0" indent="0">
              <a:buNone/>
            </a:pPr>
            <a:r>
              <a:rPr lang="en-US" dirty="0"/>
              <a:t>	}</a:t>
            </a:r>
          </a:p>
          <a:p>
            <a:pPr marL="0" indent="0">
              <a:buNone/>
            </a:pPr>
            <a:endParaRPr lang="en-US" dirty="0"/>
          </a:p>
          <a:p>
            <a:pPr marL="0" indent="0">
              <a:buNone/>
            </a:pPr>
            <a:r>
              <a:rPr lang="en-US" dirty="0"/>
              <a:t>In general methods are used to eliminate repetitive work and to compartmentalize tasks so that they can be more cleanly designed and executed.</a:t>
            </a:r>
          </a:p>
        </p:txBody>
      </p:sp>
    </p:spTree>
    <p:extLst>
      <p:ext uri="{BB962C8B-B14F-4D97-AF65-F5344CB8AC3E}">
        <p14:creationId xmlns:p14="http://schemas.microsoft.com/office/powerpoint/2010/main" val="73130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Void methods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sz="2000" dirty="0"/>
              <a:t>The tricky thing is that the flow of execution is not always as simple as we’d like it to be:</a:t>
            </a:r>
          </a:p>
          <a:p>
            <a:pPr marL="342900" indent="-342900">
              <a:buFont typeface="+mj-lt"/>
              <a:buAutoNum type="arabicPeriod"/>
            </a:pPr>
            <a:r>
              <a:rPr lang="en-US" sz="2000" dirty="0"/>
              <a:t>Execution begins at the first statement in the current method (at the beginning this is the main method)</a:t>
            </a:r>
          </a:p>
          <a:p>
            <a:pPr marL="342900" indent="-342900">
              <a:buFont typeface="+mj-lt"/>
              <a:buAutoNum type="arabicPeriod"/>
            </a:pPr>
            <a:r>
              <a:rPr lang="en-US" sz="2000" dirty="0"/>
              <a:t>Statements are then executed one at a time (after that first statement)</a:t>
            </a:r>
          </a:p>
          <a:p>
            <a:pPr marL="342900" indent="-342900">
              <a:buFont typeface="+mj-lt"/>
              <a:buAutoNum type="arabicPeriod"/>
            </a:pPr>
            <a:r>
              <a:rPr lang="en-US" sz="2000" dirty="0"/>
              <a:t>If a call to a method is reached then the program takes a detour to repeat steps 1 and 2 until the method is finished before returning to the method that called it</a:t>
            </a:r>
          </a:p>
          <a:p>
            <a:pPr marL="342900" indent="-342900">
              <a:buFont typeface="+mj-lt"/>
              <a:buAutoNum type="arabicPeriod"/>
            </a:pPr>
            <a:r>
              <a:rPr lang="en-US" sz="2000" dirty="0"/>
              <a:t>The above is continued until there is nothing left to execute in the main method and the program closes (exits)</a:t>
            </a:r>
          </a:p>
          <a:p>
            <a:pPr marL="342900" indent="-342900">
              <a:buFont typeface="+mj-lt"/>
              <a:buAutoNum type="arabicPeriod"/>
            </a:pPr>
            <a:endParaRPr lang="en-US" sz="2000" dirty="0"/>
          </a:p>
          <a:p>
            <a:pPr marL="0" indent="0">
              <a:buNone/>
            </a:pPr>
            <a:endParaRPr lang="en-US" sz="2000" dirty="0"/>
          </a:p>
        </p:txBody>
      </p:sp>
    </p:spTree>
    <p:extLst>
      <p:ext uri="{BB962C8B-B14F-4D97-AF65-F5344CB8AC3E}">
        <p14:creationId xmlns:p14="http://schemas.microsoft.com/office/powerpoint/2010/main" val="147899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Number bases and Binary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878008"/>
                <a:ext cx="11057641" cy="4475658"/>
              </a:xfrm>
            </p:spPr>
            <p:txBody>
              <a:bodyPr/>
              <a:lstStyle/>
              <a:p>
                <a:pPr marL="0" indent="0">
                  <a:buNone/>
                </a:pPr>
                <a:r>
                  <a:rPr lang="en-US" dirty="0"/>
                  <a:t>All numbers are represented in ‘bases’ – in the relative context of a sum of exponents of the </a:t>
                </a:r>
                <a:r>
                  <a:rPr lang="en-US" i="1" dirty="0"/>
                  <a:t>base</a:t>
                </a:r>
                <a:r>
                  <a:rPr lang="en-US" dirty="0"/>
                  <a:t> number</a:t>
                </a:r>
              </a:p>
              <a:p>
                <a:pPr marL="0" indent="0">
                  <a:buNone/>
                </a:pPr>
                <a:endParaRPr lang="en-US" dirty="0"/>
              </a:p>
              <a:p>
                <a:pPr marL="0" indent="0">
                  <a:buNone/>
                </a:pPr>
                <a:r>
                  <a:rPr lang="en-US" dirty="0"/>
                  <a:t>Example in base 10 (decimal):</a:t>
                </a:r>
              </a:p>
              <a:p>
                <a:pPr marL="0" indent="0">
                  <a:buNone/>
                </a:pPr>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3,781</m:t>
                        </m:r>
                      </m:e>
                      <m:sub>
                        <m:r>
                          <a:rPr lang="en-US" b="0" i="1" dirty="0" smtClean="0">
                            <a:latin typeface="Cambria Math" panose="02040503050406030204" pitchFamily="18" charset="0"/>
                          </a:rPr>
                          <m:t>𝑏𝑎𝑠𝑒</m:t>
                        </m:r>
                        <m:r>
                          <a:rPr lang="en-US" b="0" i="1" dirty="0" smtClean="0">
                            <a:latin typeface="Cambria Math" panose="02040503050406030204" pitchFamily="18" charset="0"/>
                          </a:rPr>
                          <m:t> 10</m:t>
                        </m:r>
                      </m:sub>
                    </m:sSub>
                    <m:r>
                      <a:rPr lang="en-US" i="1" dirty="0">
                        <a:latin typeface="Cambria Math" panose="02040503050406030204" pitchFamily="18" charset="0"/>
                      </a:rPr>
                      <m:t>= 3×</m:t>
                    </m:r>
                    <m:sSup>
                      <m:sSupPr>
                        <m:ctrlPr>
                          <a:rPr lang="en-US" i="1" dirty="0">
                            <a:latin typeface="Cambria Math" panose="02040503050406030204" pitchFamily="18" charset="0"/>
                          </a:rPr>
                        </m:ctrlPr>
                      </m:sSupPr>
                      <m:e>
                        <m:r>
                          <a:rPr lang="en-US" dirty="0">
                            <a:latin typeface="Cambria Math" panose="02040503050406030204" pitchFamily="18" charset="0"/>
                          </a:rPr>
                          <m:t>10</m:t>
                        </m:r>
                      </m:e>
                      <m:sup>
                        <m:r>
                          <a:rPr lang="en-US" i="1" dirty="0">
                            <a:latin typeface="Cambria Math" panose="02040503050406030204" pitchFamily="18" charset="0"/>
                          </a:rPr>
                          <m:t>3</m:t>
                        </m:r>
                      </m:sup>
                    </m:sSup>
                    <m:r>
                      <a:rPr lang="en-US" i="1" dirty="0">
                        <a:latin typeface="Cambria Math" panose="02040503050406030204" pitchFamily="18" charset="0"/>
                      </a:rPr>
                      <m:t>+7×</m:t>
                    </m:r>
                    <m:sSup>
                      <m:sSupPr>
                        <m:ctrlPr>
                          <a:rPr lang="en-US" i="1" dirty="0">
                            <a:latin typeface="Cambria Math" panose="02040503050406030204" pitchFamily="18" charset="0"/>
                          </a:rPr>
                        </m:ctrlPr>
                      </m:sSupPr>
                      <m:e>
                        <m:r>
                          <a:rPr lang="en-US" dirty="0">
                            <a:latin typeface="Cambria Math" panose="02040503050406030204" pitchFamily="18" charset="0"/>
                          </a:rPr>
                          <m:t>10</m:t>
                        </m:r>
                      </m:e>
                      <m:sup>
                        <m:r>
                          <a:rPr lang="en-US" i="1" dirty="0">
                            <a:latin typeface="Cambria Math" panose="02040503050406030204" pitchFamily="18" charset="0"/>
                          </a:rPr>
                          <m:t>2</m:t>
                        </m:r>
                      </m:sup>
                    </m:sSup>
                    <m:r>
                      <a:rPr lang="en-US" i="1" dirty="0">
                        <a:latin typeface="Cambria Math" panose="02040503050406030204" pitchFamily="18" charset="0"/>
                      </a:rPr>
                      <m:t>+8×</m:t>
                    </m:r>
                    <m:sSup>
                      <m:sSupPr>
                        <m:ctrlPr>
                          <a:rPr lang="en-US" i="1" dirty="0">
                            <a:latin typeface="Cambria Math" panose="02040503050406030204" pitchFamily="18" charset="0"/>
                          </a:rPr>
                        </m:ctrlPr>
                      </m:sSupPr>
                      <m:e>
                        <m:r>
                          <a:rPr lang="en-US" dirty="0">
                            <a:latin typeface="Cambria Math" panose="02040503050406030204" pitchFamily="18" charset="0"/>
                          </a:rPr>
                          <m:t>10</m:t>
                        </m:r>
                      </m:e>
                      <m:sup>
                        <m:r>
                          <a:rPr lang="en-US" i="1" dirty="0">
                            <a:latin typeface="Cambria Math" panose="02040503050406030204" pitchFamily="18" charset="0"/>
                          </a:rPr>
                          <m:t>1</m:t>
                        </m:r>
                      </m:sup>
                    </m:sSup>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dirty="0">
                            <a:latin typeface="Cambria Math" panose="02040503050406030204" pitchFamily="18" charset="0"/>
                          </a:rPr>
                          <m:t>10</m:t>
                        </m:r>
                      </m:e>
                      <m:sup>
                        <m:r>
                          <a:rPr lang="en-US" i="1" dirty="0">
                            <a:latin typeface="Cambria Math" panose="02040503050406030204" pitchFamily="18" charset="0"/>
                          </a:rPr>
                          <m:t>0</m:t>
                        </m:r>
                      </m:sup>
                    </m:sSup>
                    <m:r>
                      <a:rPr lang="en-US" i="1" dirty="0" smtClean="0">
                        <a:latin typeface="Cambria Math" panose="02040503050406030204" pitchFamily="18" charset="0"/>
                      </a:rPr>
                      <m:t>= 3,000 + 700 + 80 + 1</m:t>
                    </m:r>
                  </m:oMath>
                </a14:m>
                <a:endParaRPr lang="en-US" dirty="0"/>
              </a:p>
              <a:p>
                <a:pPr marL="0" indent="0">
                  <a:buNone/>
                </a:pPr>
                <a:endParaRPr lang="en-US" dirty="0"/>
              </a:p>
              <a:p>
                <a:pPr marL="0" indent="0">
                  <a:buNone/>
                </a:pPr>
                <a:r>
                  <a:rPr lang="en-US" dirty="0"/>
                  <a:t>Example in base 2 (binary):</a:t>
                </a:r>
              </a:p>
              <a:p>
                <a:pPr marL="0"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11001</m:t>
                        </m:r>
                      </m:e>
                      <m:sub>
                        <m:r>
                          <a:rPr lang="en-US" b="0" i="1" smtClean="0">
                            <a:latin typeface="Cambria Math" panose="02040503050406030204" pitchFamily="18" charset="0"/>
                          </a:rPr>
                          <m:t>𝑏𝑎𝑠𝑒</m:t>
                        </m:r>
                        <m:r>
                          <a:rPr lang="en-US" b="0" i="1" smtClean="0">
                            <a:latin typeface="Cambria Math" panose="02040503050406030204" pitchFamily="18" charset="0"/>
                          </a:rPr>
                          <m:t> 2</m:t>
                        </m:r>
                      </m:sub>
                    </m:sSub>
                    <m:r>
                      <a:rPr lang="en-US" b="0" i="1" smtClean="0">
                        <a:latin typeface="Cambria Math" panose="02040503050406030204" pitchFamily="18" charset="0"/>
                      </a:rPr>
                      <m:t>=</m:t>
                    </m:r>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b="0" i="0" dirty="0" smtClean="0">
                            <a:latin typeface="Cambria Math" panose="02040503050406030204" pitchFamily="18" charset="0"/>
                          </a:rPr>
                          <m:t>2</m:t>
                        </m:r>
                      </m:e>
                      <m:sup>
                        <m:r>
                          <a:rPr lang="en-US" b="0" i="1" dirty="0" smtClean="0">
                            <a:latin typeface="Cambria Math" panose="02040503050406030204" pitchFamily="18" charset="0"/>
                          </a:rPr>
                          <m:t>4</m:t>
                        </m:r>
                      </m:sup>
                    </m:sSup>
                    <m:r>
                      <a:rPr lang="en-US" b="0" i="1" dirty="0" smtClean="0">
                        <a:latin typeface="Cambria Math" panose="02040503050406030204" pitchFamily="18" charset="0"/>
                      </a:rPr>
                      <m:t>+1</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0" i="0" dirty="0" smtClean="0">
                            <a:latin typeface="Cambria Math" panose="02040503050406030204" pitchFamily="18" charset="0"/>
                          </a:rPr>
                          <m:t>2</m:t>
                        </m:r>
                      </m:e>
                      <m:sup>
                        <m:r>
                          <a:rPr lang="en-US" i="1" dirty="0">
                            <a:latin typeface="Cambria Math" panose="02040503050406030204" pitchFamily="18" charset="0"/>
                          </a:rPr>
                          <m:t>3</m:t>
                        </m:r>
                      </m:sup>
                    </m:sSup>
                    <m:r>
                      <a:rPr lang="en-US" i="1" dirty="0" smtClean="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0" i="0" dirty="0" smtClean="0">
                            <a:latin typeface="Cambria Math" panose="02040503050406030204" pitchFamily="18" charset="0"/>
                          </a:rPr>
                          <m:t>2</m:t>
                        </m:r>
                      </m:e>
                      <m:sup>
                        <m:r>
                          <a:rPr lang="en-US" i="1" dirty="0">
                            <a:latin typeface="Cambria Math" panose="02040503050406030204" pitchFamily="18" charset="0"/>
                          </a:rPr>
                          <m:t>2</m:t>
                        </m:r>
                      </m:sup>
                    </m:sSup>
                    <m:r>
                      <a:rPr lang="en-US" i="1" dirty="0">
                        <a:latin typeface="Cambria Math" panose="02040503050406030204" pitchFamily="18" charset="0"/>
                      </a:rPr>
                      <m:t>+</m:t>
                    </m:r>
                    <m:r>
                      <a:rPr lang="en-US" b="0" i="1" dirty="0" smtClean="0">
                        <a:latin typeface="Cambria Math" panose="02040503050406030204" pitchFamily="18" charset="0"/>
                      </a:rPr>
                      <m:t>0</m:t>
                    </m:r>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b="0" i="0" dirty="0" smtClean="0">
                            <a:latin typeface="Cambria Math" panose="02040503050406030204" pitchFamily="18" charset="0"/>
                          </a:rPr>
                          <m:t>2</m:t>
                        </m:r>
                      </m:e>
                      <m:sup>
                        <m:r>
                          <a:rPr lang="en-US" i="1" dirty="0">
                            <a:latin typeface="Cambria Math" panose="02040503050406030204" pitchFamily="18" charset="0"/>
                          </a:rPr>
                          <m:t>1</m:t>
                        </m:r>
                      </m:sup>
                    </m:sSup>
                    <m:r>
                      <a:rPr lang="en-US" i="1" dirty="0">
                        <a:latin typeface="Cambria Math" panose="02040503050406030204" pitchFamily="18" charset="0"/>
                      </a:rPr>
                      <m:t>+1×</m:t>
                    </m:r>
                    <m:sSup>
                      <m:sSupPr>
                        <m:ctrlPr>
                          <a:rPr lang="en-US" i="1" dirty="0">
                            <a:latin typeface="Cambria Math" panose="02040503050406030204" pitchFamily="18" charset="0"/>
                          </a:rPr>
                        </m:ctrlPr>
                      </m:sSupPr>
                      <m:e>
                        <m:r>
                          <a:rPr lang="en-US" b="0" i="0" dirty="0" smtClean="0">
                            <a:latin typeface="Cambria Math" panose="02040503050406030204" pitchFamily="18" charset="0"/>
                          </a:rPr>
                          <m:t>2</m:t>
                        </m:r>
                      </m:e>
                      <m:sup>
                        <m:r>
                          <a:rPr lang="en-US" i="1" dirty="0">
                            <a:latin typeface="Cambria Math" panose="02040503050406030204" pitchFamily="18" charset="0"/>
                          </a:rPr>
                          <m:t>0</m:t>
                        </m:r>
                      </m:sup>
                    </m:sSup>
                    <m:r>
                      <a:rPr lang="en-US" b="0" i="1" dirty="0" smtClean="0">
                        <a:latin typeface="Cambria Math" panose="02040503050406030204" pitchFamily="18" charset="0"/>
                      </a:rPr>
                      <m:t>=16+8+1=</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25</m:t>
                        </m:r>
                      </m:e>
                      <m:sub>
                        <m:r>
                          <a:rPr lang="en-US" b="0" i="1" dirty="0" smtClean="0">
                            <a:latin typeface="Cambria Math" panose="02040503050406030204" pitchFamily="18" charset="0"/>
                          </a:rPr>
                          <m:t>𝑏𝑎𝑠𝑒</m:t>
                        </m:r>
                        <m:r>
                          <a:rPr lang="en-US" b="0" i="1" dirty="0" smtClean="0">
                            <a:latin typeface="Cambria Math" panose="02040503050406030204" pitchFamily="18" charset="0"/>
                          </a:rPr>
                          <m:t> 10</m:t>
                        </m:r>
                      </m:sub>
                    </m:sSub>
                  </m:oMath>
                </a14:m>
                <a:endParaRPr lang="en-US" dirty="0"/>
              </a:p>
              <a:p>
                <a:pPr marL="0" indent="0">
                  <a:buNone/>
                </a:pPr>
                <a:endParaRPr lang="en-US" dirty="0"/>
              </a:p>
              <a:p>
                <a:pPr marL="0" indent="0">
                  <a:buNone/>
                </a:pPr>
                <a:r>
                  <a:rPr lang="en-US" dirty="0"/>
                  <a:t>If you can use the representation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𝑘</m:t>
                        </m:r>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0</m:t>
                        </m:r>
                      </m:sub>
                    </m:sSub>
                    <m:r>
                      <a:rPr lang="en-US" i="1" dirty="0" smtClean="0">
                        <a:latin typeface="Cambria Math" panose="02040503050406030204" pitchFamily="18" charset="0"/>
                      </a:rPr>
                      <m:t>)</m:t>
                    </m:r>
                  </m:oMath>
                </a14:m>
                <a:r>
                  <a:rPr lang="en-US" dirty="0"/>
                  <a:t> (i.e. 11001) for a binary number, </a:t>
                </a:r>
                <a14:m>
                  <m:oMath xmlns:m="http://schemas.openxmlformats.org/officeDocument/2006/math">
                    <m:r>
                      <a:rPr lang="en-US" i="1" dirty="0" smtClean="0">
                        <a:latin typeface="Cambria Math" panose="02040503050406030204" pitchFamily="18" charset="0"/>
                      </a:rPr>
                      <m:t>𝑛</m:t>
                    </m:r>
                  </m:oMath>
                </a14:m>
                <a:r>
                  <a:rPr lang="en-US" dirty="0"/>
                  <a:t>, then it follows:</a:t>
                </a:r>
              </a:p>
              <a:p>
                <a:pPr marL="0" indent="0">
                  <a:buNone/>
                </a:pPr>
                <a:r>
                  <a:rPr lang="en-US" dirty="0"/>
                  <a:t>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𝑘</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r>
                          <a:rPr lang="en-US" b="0" i="1" smtClean="0">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𝑘</m:t>
                        </m:r>
                        <m:r>
                          <a:rPr lang="en-US" b="0" i="1" smtClean="0">
                            <a:latin typeface="Cambria Math" panose="02040503050406030204" pitchFamily="18" charset="0"/>
                          </a:rPr>
                          <m:t>−1</m:t>
                        </m:r>
                      </m:sup>
                    </m:sSup>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0</m:t>
                        </m:r>
                      </m:sub>
                    </m:sSub>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0</m:t>
                        </m:r>
                      </m:sup>
                    </m:sSup>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oMath>
                </a14:m>
                <a:r>
                  <a:rPr lang="en-US" dirty="0"/>
                  <a:t> is 1 or 0</a:t>
                </a:r>
              </a:p>
            </p:txBody>
          </p:sp>
        </mc:Choice>
        <mc:Fallback xmlns="">
          <p:sp>
            <p:nvSpPr>
              <p:cNvPr id="3" name="Content Placeholder 2">
                <a:extLst>
                  <a:ext uri="{FF2B5EF4-FFF2-40B4-BE49-F238E27FC236}">
                    <a16:creationId xmlns:a16="http://schemas.microsoft.com/office/drawing/2014/main" id="{C92448A3-D6C1-4095-B8CE-7B9319A9CB7B}"/>
                  </a:ext>
                </a:extLst>
              </p:cNvPr>
              <p:cNvSpPr>
                <a:spLocks noGrp="1" noRot="1" noChangeAspect="1" noMove="1" noResize="1" noEditPoints="1" noAdjustHandles="1" noChangeArrowheads="1" noChangeShapeType="1" noTextEdit="1"/>
              </p:cNvSpPr>
              <p:nvPr>
                <p:ph idx="1"/>
              </p:nvPr>
            </p:nvSpPr>
            <p:spPr>
              <a:xfrm>
                <a:off x="575035" y="1878008"/>
                <a:ext cx="11057641" cy="4475658"/>
              </a:xfrm>
              <a:blipFill>
                <a:blip r:embed="rId2"/>
                <a:stretch>
                  <a:fillRect l="-441" t="-681"/>
                </a:stretch>
              </a:blipFill>
            </p:spPr>
            <p:txBody>
              <a:bodyPr/>
              <a:lstStyle/>
              <a:p>
                <a:r>
                  <a:rPr lang="en-US">
                    <a:noFill/>
                  </a:rPr>
                  <a:t> </a:t>
                </a:r>
              </a:p>
            </p:txBody>
          </p:sp>
        </mc:Fallback>
      </mc:AlternateContent>
    </p:spTree>
    <p:extLst>
      <p:ext uri="{BB962C8B-B14F-4D97-AF65-F5344CB8AC3E}">
        <p14:creationId xmlns:p14="http://schemas.microsoft.com/office/powerpoint/2010/main" val="73455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Void methods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sz="2000" dirty="0"/>
              <a:t>Scope is the idea that a variable should exist in a localized area, specific to the area of code where it was declared. This means that it does NOT exist in other methods or conditional blocks – even if something with the same name exists in another area it won’t be the </a:t>
            </a:r>
            <a:r>
              <a:rPr lang="en-US" sz="2000" i="1" dirty="0"/>
              <a:t>same</a:t>
            </a:r>
            <a:r>
              <a:rPr lang="en-US" sz="2000" dirty="0"/>
              <a:t> variable). So:</a:t>
            </a:r>
          </a:p>
          <a:p>
            <a:pPr marL="228600" lvl="1" indent="0">
              <a:buNone/>
            </a:pPr>
            <a:r>
              <a:rPr lang="en-US" sz="1800" dirty="0"/>
              <a:t>“A variable will therefore start to exist in the block (method or condition block) in which it was declared in and cease to exist at the closing curly brace which closes the most recent open curly brace (in which the variable was declared)”</a:t>
            </a:r>
          </a:p>
          <a:p>
            <a:pPr marL="0" indent="0">
              <a:buNone/>
            </a:pPr>
            <a:endParaRPr lang="en-US" sz="2000" dirty="0"/>
          </a:p>
          <a:p>
            <a:pPr marL="0" indent="0">
              <a:buNone/>
            </a:pPr>
            <a:endParaRPr lang="en-US" sz="2000" dirty="0"/>
          </a:p>
        </p:txBody>
      </p:sp>
      <p:pic>
        <p:nvPicPr>
          <p:cNvPr id="4" name="Picture 3">
            <a:extLst>
              <a:ext uri="{FF2B5EF4-FFF2-40B4-BE49-F238E27FC236}">
                <a16:creationId xmlns:a16="http://schemas.microsoft.com/office/drawing/2014/main" id="{1828ADE1-D6A3-4D68-8FFD-D661A0225080}"/>
              </a:ext>
            </a:extLst>
          </p:cNvPr>
          <p:cNvPicPr>
            <a:picLocks noChangeAspect="1"/>
          </p:cNvPicPr>
          <p:nvPr/>
        </p:nvPicPr>
        <p:blipFill rotWithShape="1">
          <a:blip r:embed="rId3"/>
          <a:srcRect l="58490" t="20324" r="6429" b="50000"/>
          <a:stretch/>
        </p:blipFill>
        <p:spPr>
          <a:xfrm>
            <a:off x="2925578" y="3535950"/>
            <a:ext cx="6340840" cy="3017234"/>
          </a:xfrm>
          <a:prstGeom prst="rect">
            <a:avLst/>
          </a:prstGeom>
        </p:spPr>
      </p:pic>
    </p:spTree>
    <p:extLst>
      <p:ext uri="{BB962C8B-B14F-4D97-AF65-F5344CB8AC3E}">
        <p14:creationId xmlns:p14="http://schemas.microsoft.com/office/powerpoint/2010/main" val="3291751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Value methods and chars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939886"/>
          </a:xfrm>
        </p:spPr>
        <p:txBody>
          <a:bodyPr>
            <a:normAutofit lnSpcReduction="10000"/>
          </a:bodyPr>
          <a:lstStyle/>
          <a:p>
            <a:pPr marL="0" indent="0">
              <a:buNone/>
            </a:pPr>
            <a:r>
              <a:rPr lang="en-US" sz="2000" dirty="0"/>
              <a:t>The </a:t>
            </a:r>
            <a:r>
              <a:rPr lang="en-US" sz="2000" i="1" dirty="0"/>
              <a:t>return</a:t>
            </a:r>
            <a:r>
              <a:rPr lang="en-US" sz="2000" dirty="0"/>
              <a:t> statement is a powerful tool for you to terminate the execution of a method while ‘passing’ on some information to whoever called the method the return statement is in. This is the fundamental difference between value and void methods, value methods:</a:t>
            </a:r>
          </a:p>
          <a:p>
            <a:r>
              <a:rPr lang="en-US" sz="2000" dirty="0"/>
              <a:t>Declare the </a:t>
            </a:r>
            <a:r>
              <a:rPr lang="en-US" sz="2000" dirty="0">
                <a:solidFill>
                  <a:srgbClr val="FF0000"/>
                </a:solidFill>
              </a:rPr>
              <a:t>type</a:t>
            </a:r>
            <a:r>
              <a:rPr lang="en-US" sz="2000" dirty="0"/>
              <a:t> that they will later return</a:t>
            </a:r>
          </a:p>
          <a:p>
            <a:r>
              <a:rPr lang="en-US" sz="2000" dirty="0"/>
              <a:t>Use (at least) one return statement to provide a return </a:t>
            </a:r>
            <a:r>
              <a:rPr lang="en-US" sz="2000" dirty="0">
                <a:solidFill>
                  <a:schemeClr val="accent1"/>
                </a:solidFill>
              </a:rPr>
              <a:t>value</a:t>
            </a:r>
            <a:r>
              <a:rPr lang="en-US" sz="2000" dirty="0">
                <a:solidFill>
                  <a:schemeClr val="tx1"/>
                </a:solidFill>
              </a:rPr>
              <a:t> </a:t>
            </a:r>
          </a:p>
          <a:p>
            <a:pPr marL="0" indent="0">
              <a:buNone/>
            </a:pPr>
            <a:r>
              <a:rPr lang="en-US" sz="2000" dirty="0"/>
              <a:t>	</a:t>
            </a:r>
          </a:p>
          <a:p>
            <a:pPr marL="0" indent="0">
              <a:buNone/>
            </a:pPr>
            <a:r>
              <a:rPr lang="en-US" sz="2000" dirty="0"/>
              <a:t>	public static </a:t>
            </a:r>
            <a:r>
              <a:rPr lang="en-US" sz="2000" dirty="0" err="1">
                <a:solidFill>
                  <a:srgbClr val="FF0000"/>
                </a:solidFill>
              </a:rPr>
              <a:t>int</a:t>
            </a:r>
            <a:r>
              <a:rPr lang="en-US" sz="2000" dirty="0"/>
              <a:t> </a:t>
            </a:r>
            <a:r>
              <a:rPr lang="en-US" sz="2000" dirty="0" err="1">
                <a:solidFill>
                  <a:schemeClr val="tx1"/>
                </a:solidFill>
              </a:rPr>
              <a:t>methodName</a:t>
            </a:r>
            <a:r>
              <a:rPr lang="en-US" sz="2000" dirty="0"/>
              <a:t>( </a:t>
            </a:r>
            <a:r>
              <a:rPr lang="en-US" sz="2000" dirty="0">
                <a:solidFill>
                  <a:schemeClr val="accent1">
                    <a:lumMod val="75000"/>
                  </a:schemeClr>
                </a:solidFill>
              </a:rPr>
              <a:t>… </a:t>
            </a:r>
            <a:r>
              <a:rPr lang="en-US" sz="2000" dirty="0"/>
              <a:t>) {</a:t>
            </a:r>
          </a:p>
          <a:p>
            <a:pPr marL="0" indent="0">
              <a:buNone/>
            </a:pPr>
            <a:r>
              <a:rPr lang="en-US" sz="2000" dirty="0"/>
              <a:t>		// Code</a:t>
            </a:r>
          </a:p>
          <a:p>
            <a:pPr marL="0" indent="0">
              <a:buNone/>
            </a:pPr>
            <a:r>
              <a:rPr lang="en-US" sz="2000" dirty="0"/>
              <a:t>		return </a:t>
            </a:r>
            <a:r>
              <a:rPr lang="en-US" sz="2000" dirty="0">
                <a:solidFill>
                  <a:schemeClr val="accent1"/>
                </a:solidFill>
              </a:rPr>
              <a:t>3</a:t>
            </a:r>
            <a:r>
              <a:rPr lang="en-US" sz="2000" dirty="0"/>
              <a:t>;</a:t>
            </a:r>
          </a:p>
          <a:p>
            <a:pPr marL="0" indent="0">
              <a:buNone/>
            </a:pPr>
            <a:r>
              <a:rPr lang="en-US" sz="2000" dirty="0"/>
              <a:t>		// </a:t>
            </a:r>
            <a:r>
              <a:rPr lang="en-US" sz="2000" dirty="0">
                <a:solidFill>
                  <a:srgbClr val="7030A0"/>
                </a:solidFill>
              </a:rPr>
              <a:t>Possibly unreachable code</a:t>
            </a:r>
          </a:p>
          <a:p>
            <a:pPr marL="0" indent="0">
              <a:buNone/>
            </a:pPr>
            <a:r>
              <a:rPr lang="en-US" sz="2000" dirty="0"/>
              <a:t>	}</a:t>
            </a:r>
          </a:p>
          <a:p>
            <a:pPr marL="0" indent="0">
              <a:buNone/>
            </a:pPr>
            <a:r>
              <a:rPr lang="en-US" sz="2000" b="1" dirty="0"/>
              <a:t>Note</a:t>
            </a:r>
            <a:r>
              <a:rPr lang="en-US" sz="2000" dirty="0"/>
              <a:t>: be careful you don’t create </a:t>
            </a:r>
            <a:r>
              <a:rPr lang="en-US" sz="2000" dirty="0">
                <a:solidFill>
                  <a:srgbClr val="7030A0"/>
                </a:solidFill>
              </a:rPr>
              <a:t>‘dead’ code </a:t>
            </a:r>
            <a:r>
              <a:rPr lang="en-US" sz="2000" dirty="0"/>
              <a:t>by writing code that cannot be reached (due to a return) – this can be done with conditional statements </a:t>
            </a:r>
          </a:p>
        </p:txBody>
      </p:sp>
    </p:spTree>
    <p:extLst>
      <p:ext uri="{BB962C8B-B14F-4D97-AF65-F5344CB8AC3E}">
        <p14:creationId xmlns:p14="http://schemas.microsoft.com/office/powerpoint/2010/main" val="42686953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Value methods and chars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sz="2000" dirty="0">
                <a:solidFill>
                  <a:schemeClr val="tx1"/>
                </a:solidFill>
              </a:rPr>
              <a:t>Java allows you to </a:t>
            </a:r>
            <a:r>
              <a:rPr lang="en-US" sz="2000" i="1" dirty="0">
                <a:solidFill>
                  <a:schemeClr val="tx1"/>
                </a:solidFill>
              </a:rPr>
              <a:t>overload</a:t>
            </a:r>
            <a:r>
              <a:rPr lang="en-US" sz="2000" dirty="0">
                <a:solidFill>
                  <a:schemeClr val="tx1"/>
                </a:solidFill>
              </a:rPr>
              <a:t> methods: it lets you define methods with the same name but different parameters. This can be really useful when you have several different ways of trying to do something. Lets say we want to make a triangle, there are a few ways:</a:t>
            </a:r>
          </a:p>
          <a:p>
            <a:r>
              <a:rPr lang="en-US" sz="2000" dirty="0">
                <a:solidFill>
                  <a:schemeClr val="tx1"/>
                </a:solidFill>
              </a:rPr>
              <a:t>An equilateral triangle takes one double as an input</a:t>
            </a:r>
          </a:p>
          <a:p>
            <a:r>
              <a:rPr lang="en-US" sz="2000" dirty="0">
                <a:solidFill>
                  <a:schemeClr val="tx1"/>
                </a:solidFill>
              </a:rPr>
              <a:t>An isosceles triangle takes two doubles as inputs</a:t>
            </a:r>
          </a:p>
          <a:p>
            <a:r>
              <a:rPr lang="en-US" sz="2000" dirty="0">
                <a:solidFill>
                  <a:schemeClr val="tx1"/>
                </a:solidFill>
              </a:rPr>
              <a:t>A scalene triangle takes three doubles as inputs</a:t>
            </a:r>
          </a:p>
          <a:p>
            <a:pPr marL="0" indent="0">
              <a:buNone/>
            </a:pPr>
            <a:endParaRPr lang="en-US" sz="2000" dirty="0">
              <a:solidFill>
                <a:schemeClr val="tx1"/>
              </a:solidFill>
            </a:endParaRPr>
          </a:p>
          <a:p>
            <a:pPr marL="0" indent="0">
              <a:buNone/>
            </a:pPr>
            <a:r>
              <a:rPr lang="en-US" sz="2000" dirty="0">
                <a:solidFill>
                  <a:schemeClr val="tx1"/>
                </a:solidFill>
              </a:rPr>
              <a:t>This can actually be incredible powerful as you can create a whole system of methods to handle a situation with a fine-tooth comb</a:t>
            </a:r>
          </a:p>
        </p:txBody>
      </p:sp>
    </p:spTree>
    <p:extLst>
      <p:ext uri="{BB962C8B-B14F-4D97-AF65-F5344CB8AC3E}">
        <p14:creationId xmlns:p14="http://schemas.microsoft.com/office/powerpoint/2010/main" val="973572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Value methods and chars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787470"/>
          </a:xfrm>
        </p:spPr>
        <p:txBody>
          <a:bodyPr>
            <a:normAutofit/>
          </a:bodyPr>
          <a:lstStyle/>
          <a:p>
            <a:pPr marL="0" indent="0">
              <a:buNone/>
            </a:pPr>
            <a:r>
              <a:rPr lang="en-US" sz="2000" dirty="0">
                <a:solidFill>
                  <a:schemeClr val="tx1"/>
                </a:solidFill>
              </a:rPr>
              <a:t>An example of an overloaded method is in the Math library:</a:t>
            </a:r>
          </a:p>
        </p:txBody>
      </p:sp>
      <p:pic>
        <p:nvPicPr>
          <p:cNvPr id="4" name="Picture 3">
            <a:extLst>
              <a:ext uri="{FF2B5EF4-FFF2-40B4-BE49-F238E27FC236}">
                <a16:creationId xmlns:a16="http://schemas.microsoft.com/office/drawing/2014/main" id="{D4DBC744-8245-40FE-820A-AE7E448C6005}"/>
              </a:ext>
            </a:extLst>
          </p:cNvPr>
          <p:cNvPicPr>
            <a:picLocks noChangeAspect="1"/>
          </p:cNvPicPr>
          <p:nvPr/>
        </p:nvPicPr>
        <p:blipFill rotWithShape="1">
          <a:blip r:embed="rId3"/>
          <a:srcRect l="66158" t="28989" r="13719" b="50096"/>
          <a:stretch/>
        </p:blipFill>
        <p:spPr>
          <a:xfrm>
            <a:off x="990599" y="2254449"/>
            <a:ext cx="6517105" cy="3810000"/>
          </a:xfrm>
          <a:prstGeom prst="rect">
            <a:avLst/>
          </a:prstGeom>
        </p:spPr>
      </p:pic>
    </p:spTree>
    <p:extLst>
      <p:ext uri="{BB962C8B-B14F-4D97-AF65-F5344CB8AC3E}">
        <p14:creationId xmlns:p14="http://schemas.microsoft.com/office/powerpoint/2010/main" val="739560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Value methods and chars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269326"/>
          </a:xfrm>
        </p:spPr>
        <p:txBody>
          <a:bodyPr>
            <a:normAutofit/>
          </a:bodyPr>
          <a:lstStyle/>
          <a:p>
            <a:pPr marL="0" indent="0">
              <a:buNone/>
            </a:pPr>
            <a:r>
              <a:rPr lang="en-US" sz="2000" dirty="0">
                <a:solidFill>
                  <a:schemeClr val="tx1"/>
                </a:solidFill>
              </a:rPr>
              <a:t>Because of its size and use in computer science at large, the data type </a:t>
            </a:r>
            <a:r>
              <a:rPr lang="en-US" sz="2000" i="1" dirty="0">
                <a:solidFill>
                  <a:schemeClr val="tx1"/>
                </a:solidFill>
              </a:rPr>
              <a:t>char</a:t>
            </a:r>
            <a:r>
              <a:rPr lang="en-US" sz="2000" dirty="0">
                <a:solidFill>
                  <a:schemeClr val="tx1"/>
                </a:solidFill>
              </a:rPr>
              <a:t> has a few extra bells and whistles attached to it. Unlike Strings character literals must be declared in single quotes and can only contain a single character</a:t>
            </a:r>
          </a:p>
          <a:p>
            <a:pPr marL="0" indent="0">
              <a:buNone/>
            </a:pPr>
            <a:r>
              <a:rPr lang="en-US" sz="2000" b="1" dirty="0">
                <a:solidFill>
                  <a:schemeClr val="tx1"/>
                </a:solidFill>
              </a:rPr>
              <a:t>Note</a:t>
            </a:r>
            <a:r>
              <a:rPr lang="en-US" sz="2000" dirty="0">
                <a:solidFill>
                  <a:schemeClr val="tx1"/>
                </a:solidFill>
              </a:rPr>
              <a:t>: important to note that escape characters are still counted as a single character because they represent a single concept / character – ‘\n’ is a single character in Java</a:t>
            </a:r>
          </a:p>
          <a:p>
            <a:pPr marL="0" indent="0">
              <a:buNone/>
            </a:pPr>
            <a:endParaRPr lang="en-US" sz="2000" dirty="0">
              <a:solidFill>
                <a:schemeClr val="tx1"/>
              </a:solidFill>
            </a:endParaRPr>
          </a:p>
          <a:p>
            <a:pPr marL="0" indent="0">
              <a:buNone/>
            </a:pPr>
            <a:r>
              <a:rPr lang="en-US" sz="2000" dirty="0">
                <a:solidFill>
                  <a:schemeClr val="tx1"/>
                </a:solidFill>
              </a:rPr>
              <a:t>Because characters can (and are) encoded mathematically in Java we can increment and compare them as such</a:t>
            </a:r>
          </a:p>
          <a:p>
            <a:pPr marL="0" indent="0">
              <a:buNone/>
            </a:pPr>
            <a:endParaRPr lang="en-US" sz="2000" dirty="0">
              <a:solidFill>
                <a:schemeClr val="tx1"/>
              </a:solidFill>
            </a:endParaRPr>
          </a:p>
          <a:p>
            <a:pPr marL="0" indent="0">
              <a:buNone/>
            </a:pPr>
            <a:r>
              <a:rPr lang="en-US" sz="2000" dirty="0">
                <a:solidFill>
                  <a:schemeClr val="tx1"/>
                </a:solidFill>
              </a:rPr>
              <a:t>This brings us to Unicode – the way in which characters are encoded by integers as we’ll see on the next slide!</a:t>
            </a:r>
          </a:p>
        </p:txBody>
      </p:sp>
    </p:spTree>
    <p:extLst>
      <p:ext uri="{BB962C8B-B14F-4D97-AF65-F5344CB8AC3E}">
        <p14:creationId xmlns:p14="http://schemas.microsoft.com/office/powerpoint/2010/main" val="1099440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Value methods and chars</a:t>
            </a:r>
          </a:p>
        </p:txBody>
      </p:sp>
      <p:pic>
        <p:nvPicPr>
          <p:cNvPr id="4" name="Picture 3">
            <a:extLst>
              <a:ext uri="{FF2B5EF4-FFF2-40B4-BE49-F238E27FC236}">
                <a16:creationId xmlns:a16="http://schemas.microsoft.com/office/drawing/2014/main" id="{8BFC7437-9FA8-453B-9565-60B448651BFD}"/>
              </a:ext>
            </a:extLst>
          </p:cNvPr>
          <p:cNvPicPr>
            <a:picLocks noChangeAspect="1"/>
          </p:cNvPicPr>
          <p:nvPr/>
        </p:nvPicPr>
        <p:blipFill rotWithShape="1">
          <a:blip r:embed="rId3"/>
          <a:srcRect l="23750" t="13778" r="23375" b="13111"/>
          <a:stretch/>
        </p:blipFill>
        <p:spPr>
          <a:xfrm>
            <a:off x="2872738" y="1652469"/>
            <a:ext cx="6446520" cy="5013960"/>
          </a:xfrm>
          <a:prstGeom prst="rect">
            <a:avLst/>
          </a:prstGeom>
        </p:spPr>
      </p:pic>
    </p:spTree>
    <p:extLst>
      <p:ext uri="{BB962C8B-B14F-4D97-AF65-F5344CB8AC3E}">
        <p14:creationId xmlns:p14="http://schemas.microsoft.com/office/powerpoint/2010/main" val="44322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Strings and loops</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2059526"/>
              </a:xfrm>
            </p:spPr>
            <p:txBody>
              <a:bodyPr>
                <a:normAutofit/>
              </a:bodyPr>
              <a:lstStyle/>
              <a:p>
                <a:pPr marL="0" indent="0">
                  <a:buNone/>
                </a:pPr>
                <a:r>
                  <a:rPr lang="en-US" sz="2000" dirty="0">
                    <a:solidFill>
                      <a:schemeClr val="tx1"/>
                    </a:solidFill>
                  </a:rPr>
                  <a:t>Its important to understand that a String is a sequence of characters (char). There’s a Class defined in Java that handles the way in which how a String is handled and so on. Because of this, a String is an Object, not like the primitive data types that we’ve worked on before – we won’t be able to do the same operations as we do as primitives. For example:</a:t>
                </a:r>
              </a:p>
              <a:p>
                <a:pPr marL="0" indent="0">
                  <a:buNone/>
                </a:pPr>
                <a:r>
                  <a:rPr lang="en-US" sz="2000" dirty="0">
                    <a:solidFill>
                      <a:schemeClr val="tx1"/>
                    </a:solidFill>
                  </a:rPr>
                  <a:t>To compare two strings you need to invoke the </a:t>
                </a:r>
                <a14:m>
                  <m:oMath xmlns:m="http://schemas.openxmlformats.org/officeDocument/2006/math">
                    <m:r>
                      <a:rPr lang="en-US" sz="2000" i="1" dirty="0" smtClean="0">
                        <a:solidFill>
                          <a:schemeClr val="tx1"/>
                        </a:solidFill>
                        <a:latin typeface="Cambria Math" panose="02040503050406030204" pitchFamily="18" charset="0"/>
                      </a:rPr>
                      <m:t>𝑒𝑞𝑢𝑎𝑙𝑠</m:t>
                    </m:r>
                    <m:r>
                      <a:rPr lang="en-US" sz="2000" i="1" dirty="0" smtClean="0">
                        <a:solidFill>
                          <a:schemeClr val="tx1"/>
                        </a:solidFill>
                        <a:latin typeface="Cambria Math" panose="02040503050406030204" pitchFamily="18" charset="0"/>
                      </a:rPr>
                      <m:t>( </m:t>
                    </m:r>
                    <m:r>
                      <a:rPr lang="en-US" sz="2000" i="1" dirty="0" smtClean="0">
                        <a:solidFill>
                          <a:schemeClr val="tx1"/>
                        </a:solidFill>
                        <a:latin typeface="Cambria Math" panose="02040503050406030204" pitchFamily="18" charset="0"/>
                      </a:rPr>
                      <m:t>𝑂𝑏𝑗𝑒𝑐𝑡</m:t>
                    </m:r>
                    <m:r>
                      <a:rPr lang="en-US" sz="2000" i="1" dirty="0" smtClean="0">
                        <a:solidFill>
                          <a:schemeClr val="tx1"/>
                        </a:solidFill>
                        <a:latin typeface="Cambria Math" panose="02040503050406030204" pitchFamily="18" charset="0"/>
                      </a:rPr>
                      <m:t> </m:t>
                    </m:r>
                    <m:r>
                      <a:rPr lang="en-US" sz="2000" i="1" dirty="0" err="1" smtClean="0">
                        <a:solidFill>
                          <a:schemeClr val="tx1"/>
                        </a:solidFill>
                        <a:latin typeface="Cambria Math" panose="02040503050406030204" pitchFamily="18" charset="0"/>
                      </a:rPr>
                      <m:t>𝑠𝑜𝑚𝑒𝑂𝑏𝑗𝑒𝑐𝑡</m:t>
                    </m:r>
                    <m:r>
                      <a:rPr lang="en-US" sz="2000" i="1" dirty="0" smtClean="0">
                        <a:solidFill>
                          <a:schemeClr val="tx1"/>
                        </a:solidFill>
                        <a:latin typeface="Cambria Math" panose="02040503050406030204" pitchFamily="18" charset="0"/>
                      </a:rPr>
                      <m:t> )</m:t>
                    </m:r>
                  </m:oMath>
                </a14:m>
                <a:r>
                  <a:rPr lang="en-US" sz="2000" dirty="0">
                    <a:solidFill>
                      <a:schemeClr val="tx1"/>
                    </a:solidFill>
                  </a:rPr>
                  <a:t> method to properly compare the String. Here are more important methods to do with a </a:t>
                </a:r>
                <a14:m>
                  <m:oMath xmlns:m="http://schemas.openxmlformats.org/officeDocument/2006/math">
                    <m:r>
                      <a:rPr lang="en-US" sz="2000" i="1" dirty="0" smtClean="0">
                        <a:solidFill>
                          <a:schemeClr val="tx1"/>
                        </a:solidFill>
                        <a:latin typeface="Cambria Math" panose="02040503050406030204" pitchFamily="18" charset="0"/>
                      </a:rPr>
                      <m:t>𝑆𝑡𝑟𝑖𝑛𝑔</m:t>
                    </m:r>
                    <m:r>
                      <a:rPr lang="en-US" sz="2000" i="1" dirty="0" smtClean="0">
                        <a:solidFill>
                          <a:schemeClr val="tx1"/>
                        </a:solidFill>
                        <a:latin typeface="Cambria Math" panose="02040503050406030204" pitchFamily="18" charset="0"/>
                      </a:rPr>
                      <m:t> </m:t>
                    </m:r>
                    <m:r>
                      <a:rPr lang="en-US" sz="2000" i="1" dirty="0" smtClean="0">
                        <a:solidFill>
                          <a:schemeClr val="tx1"/>
                        </a:solidFill>
                        <a:latin typeface="Cambria Math" panose="02040503050406030204" pitchFamily="18" charset="0"/>
                      </a:rPr>
                      <m:t>𝑠</m:t>
                    </m:r>
                  </m:oMath>
                </a14:m>
                <a:r>
                  <a:rPr lang="en-US" sz="2000" dirty="0">
                    <a:solidFill>
                      <a:schemeClr val="tx1"/>
                    </a:solidFill>
                  </a:rPr>
                  <a:t>:</a:t>
                </a:r>
              </a:p>
            </p:txBody>
          </p:sp>
        </mc:Choice>
        <mc:Fallback xmlns="">
          <p:sp>
            <p:nvSpPr>
              <p:cNvPr id="5" name="Content Placeholder 2">
                <a:extLst>
                  <a:ext uri="{FF2B5EF4-FFF2-40B4-BE49-F238E27FC236}">
                    <a16:creationId xmlns:a16="http://schemas.microsoft.com/office/drawing/2014/main" id="{5F80CAF7-4E65-45AE-B93B-5844AEB3DD54}"/>
                  </a:ext>
                </a:extLst>
              </p:cNvPr>
              <p:cNvSpPr>
                <a:spLocks noGrp="1" noRot="1" noChangeAspect="1" noMove="1" noResize="1" noEditPoints="1" noAdjustHandles="1" noChangeArrowheads="1" noChangeShapeType="1" noTextEdit="1"/>
              </p:cNvSpPr>
              <p:nvPr>
                <p:ph idx="1"/>
              </p:nvPr>
            </p:nvSpPr>
            <p:spPr>
              <a:xfrm>
                <a:off x="567179" y="1628554"/>
                <a:ext cx="11057641" cy="2059526"/>
              </a:xfrm>
              <a:blipFill>
                <a:blip r:embed="rId3"/>
                <a:stretch>
                  <a:fillRect l="-551" t="-1479" r="-827" b="-473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4F7B2BD-0220-461F-A834-BC434371F9D2}"/>
              </a:ext>
            </a:extLst>
          </p:cNvPr>
          <p:cNvPicPr>
            <a:picLocks noChangeAspect="1"/>
          </p:cNvPicPr>
          <p:nvPr/>
        </p:nvPicPr>
        <p:blipFill rotWithShape="1">
          <a:blip r:embed="rId4"/>
          <a:srcRect l="57375" t="41555" r="6000" b="38444"/>
          <a:stretch/>
        </p:blipFill>
        <p:spPr>
          <a:xfrm>
            <a:off x="1652024" y="3823098"/>
            <a:ext cx="8887949" cy="2730087"/>
          </a:xfrm>
          <a:prstGeom prst="rect">
            <a:avLst/>
          </a:prstGeom>
        </p:spPr>
      </p:pic>
    </p:spTree>
    <p:extLst>
      <p:ext uri="{BB962C8B-B14F-4D97-AF65-F5344CB8AC3E}">
        <p14:creationId xmlns:p14="http://schemas.microsoft.com/office/powerpoint/2010/main" val="4126239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Strings and loops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 loop is a block of code which is detailed to execute in a repeated fashion under a specific condition. For instance, a simple analogy in English would be: “while it is raining outside, hold up my umbrella”. The syntax for a while loop is:</a:t>
            </a:r>
          </a:p>
          <a:p>
            <a:pPr marL="0" indent="0">
              <a:buNone/>
            </a:pPr>
            <a:r>
              <a:rPr lang="en-US" sz="2000" dirty="0">
                <a:solidFill>
                  <a:schemeClr val="tx1"/>
                </a:solidFill>
              </a:rPr>
              <a:t>	while ( CONDITION ) {</a:t>
            </a:r>
          </a:p>
          <a:p>
            <a:pPr marL="0" indent="0">
              <a:buNone/>
            </a:pPr>
            <a:r>
              <a:rPr lang="en-US" sz="2000" dirty="0">
                <a:solidFill>
                  <a:schemeClr val="tx1"/>
                </a:solidFill>
              </a:rPr>
              <a:t>		// Execute this code repeatedly</a:t>
            </a:r>
          </a:p>
          <a:p>
            <a:pPr marL="0" indent="0">
              <a:buNone/>
            </a:pPr>
            <a:r>
              <a:rPr lang="en-US" sz="2000" dirty="0">
                <a:solidFill>
                  <a:schemeClr val="tx1"/>
                </a:solidFill>
              </a:rPr>
              <a:t>	}</a:t>
            </a:r>
          </a:p>
          <a:p>
            <a:pPr marL="0" indent="0">
              <a:buNone/>
            </a:pPr>
            <a:r>
              <a:rPr lang="en-US" sz="2000" dirty="0">
                <a:solidFill>
                  <a:schemeClr val="tx1"/>
                </a:solidFill>
              </a:rPr>
              <a:t>Its important to carefully construct these loops in a way that does not create an </a:t>
            </a:r>
            <a:r>
              <a:rPr lang="en-US" sz="2000" i="1" dirty="0">
                <a:solidFill>
                  <a:schemeClr val="tx1"/>
                </a:solidFill>
              </a:rPr>
              <a:t>infinite loop</a:t>
            </a:r>
            <a:r>
              <a:rPr lang="en-US" sz="2000" dirty="0">
                <a:solidFill>
                  <a:schemeClr val="tx1"/>
                </a:solidFill>
              </a:rPr>
              <a:t> – a block of code that is executed forever because the condition never changes ‘enough’ to break out of loop. For instance:</a:t>
            </a:r>
          </a:p>
          <a:p>
            <a:pPr marL="0" indent="0">
              <a:buNone/>
            </a:pPr>
            <a:r>
              <a:rPr lang="en-US" sz="2000" dirty="0">
                <a:solidFill>
                  <a:schemeClr val="tx1"/>
                </a:solidFill>
              </a:rPr>
              <a:t>	while ( x &lt; 5 ) {</a:t>
            </a:r>
          </a:p>
          <a:p>
            <a:pPr marL="0" indent="0">
              <a:buNone/>
            </a:pPr>
            <a:r>
              <a:rPr lang="en-US" sz="2000" dirty="0">
                <a:solidFill>
                  <a:schemeClr val="tx1"/>
                </a:solidFill>
              </a:rPr>
              <a:t>		</a:t>
            </a:r>
            <a:r>
              <a:rPr lang="en-US" sz="2000" dirty="0" err="1">
                <a:solidFill>
                  <a:schemeClr val="tx1"/>
                </a:solidFill>
              </a:rPr>
              <a:t>System.out.println</a:t>
            </a:r>
            <a:r>
              <a:rPr lang="en-US" sz="2000" dirty="0">
                <a:solidFill>
                  <a:schemeClr val="tx1"/>
                </a:solidFill>
              </a:rPr>
              <a:t>(“hi”);</a:t>
            </a:r>
          </a:p>
          <a:p>
            <a:pPr marL="0" indent="0">
              <a:buNone/>
            </a:pPr>
            <a:r>
              <a:rPr lang="en-US" sz="2000" dirty="0">
                <a:solidFill>
                  <a:schemeClr val="tx1"/>
                </a:solidFill>
              </a:rPr>
              <a:t>	}</a:t>
            </a:r>
          </a:p>
        </p:txBody>
      </p:sp>
    </p:spTree>
    <p:extLst>
      <p:ext uri="{BB962C8B-B14F-4D97-AF65-F5344CB8AC3E}">
        <p14:creationId xmlns:p14="http://schemas.microsoft.com/office/powerpoint/2010/main" val="668406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Strings and loops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There is another kind of loop: the </a:t>
            </a:r>
            <a:r>
              <a:rPr lang="en-US" sz="2000" i="1" dirty="0">
                <a:solidFill>
                  <a:schemeClr val="tx1"/>
                </a:solidFill>
              </a:rPr>
              <a:t>for</a:t>
            </a:r>
            <a:r>
              <a:rPr lang="en-US" sz="2000" dirty="0">
                <a:solidFill>
                  <a:schemeClr val="tx1"/>
                </a:solidFill>
              </a:rPr>
              <a:t> loop.  A for loop is a while loop with a built-in ‘counter’ – a variable that is used to more accurately and precisely track the progress / state of the loop in question.  Fundamentally, the two loops are equivalent except in how they handle their iterations – Professor </a:t>
            </a:r>
            <a:r>
              <a:rPr lang="en-US" sz="2000" dirty="0" err="1">
                <a:solidFill>
                  <a:schemeClr val="tx1"/>
                </a:solidFill>
              </a:rPr>
              <a:t>Guila</a:t>
            </a:r>
            <a:r>
              <a:rPr lang="en-US" sz="2000" dirty="0">
                <a:solidFill>
                  <a:schemeClr val="tx1"/>
                </a:solidFill>
              </a:rPr>
              <a:t> describes it well:</a:t>
            </a:r>
          </a:p>
          <a:p>
            <a:r>
              <a:rPr lang="en-US" sz="2000" dirty="0">
                <a:solidFill>
                  <a:schemeClr val="tx1"/>
                </a:solidFill>
              </a:rPr>
              <a:t>For loops should be used when the condition being checked depends on the value of an iterations and/or the number of iterations is fixed or easily computable</a:t>
            </a:r>
          </a:p>
          <a:p>
            <a:r>
              <a:rPr lang="en-US" sz="2000" dirty="0">
                <a:solidFill>
                  <a:schemeClr val="tx1"/>
                </a:solidFill>
              </a:rPr>
              <a:t>While loops should be used when the of iterations may be indefinite or somewhat unbounded</a:t>
            </a:r>
          </a:p>
          <a:p>
            <a:pPr marL="0" indent="0">
              <a:buNone/>
            </a:pPr>
            <a:r>
              <a:rPr lang="en-US" sz="2000" dirty="0">
                <a:solidFill>
                  <a:schemeClr val="tx1"/>
                </a:solidFill>
              </a:rPr>
              <a:t>The syntax is as follows:</a:t>
            </a:r>
          </a:p>
          <a:p>
            <a:pPr marL="0" indent="0">
              <a:buNone/>
            </a:pPr>
            <a:r>
              <a:rPr lang="en-US" sz="2000" dirty="0">
                <a:solidFill>
                  <a:schemeClr val="tx1"/>
                </a:solidFill>
              </a:rPr>
              <a:t>	for ( statement;  condition;  statement ) {</a:t>
            </a:r>
          </a:p>
          <a:p>
            <a:pPr marL="0" indent="0">
              <a:buNone/>
            </a:pPr>
            <a:r>
              <a:rPr lang="en-US" sz="2000" dirty="0">
                <a:solidFill>
                  <a:schemeClr val="tx1"/>
                </a:solidFill>
              </a:rPr>
              <a:t>		// Some code that loops</a:t>
            </a:r>
          </a:p>
          <a:p>
            <a:pPr marL="0" indent="0">
              <a:buNone/>
            </a:pPr>
            <a:r>
              <a:rPr lang="en-US" sz="2000" dirty="0">
                <a:solidFill>
                  <a:schemeClr val="tx1"/>
                </a:solidFill>
              </a:rPr>
              <a:t>	}</a:t>
            </a:r>
          </a:p>
        </p:txBody>
      </p:sp>
    </p:spTree>
    <p:extLst>
      <p:ext uri="{BB962C8B-B14F-4D97-AF65-F5344CB8AC3E}">
        <p14:creationId xmlns:p14="http://schemas.microsoft.com/office/powerpoint/2010/main" val="2705221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Strings and loops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There are two statements unique to loops:</a:t>
            </a:r>
          </a:p>
          <a:p>
            <a:r>
              <a:rPr lang="en-US" sz="2000" i="1" dirty="0">
                <a:solidFill>
                  <a:schemeClr val="tx1"/>
                </a:solidFill>
              </a:rPr>
              <a:t>break</a:t>
            </a:r>
            <a:r>
              <a:rPr lang="en-US" sz="2000" dirty="0">
                <a:solidFill>
                  <a:schemeClr val="tx1"/>
                </a:solidFill>
              </a:rPr>
              <a:t> – used to (unconditionally/immediately) exit the (localized) loop</a:t>
            </a:r>
          </a:p>
          <a:p>
            <a:r>
              <a:rPr lang="en-US" sz="2000" i="1" dirty="0">
                <a:solidFill>
                  <a:schemeClr val="tx1"/>
                </a:solidFill>
              </a:rPr>
              <a:t>continue</a:t>
            </a:r>
            <a:r>
              <a:rPr lang="en-US" sz="2000" dirty="0">
                <a:solidFill>
                  <a:schemeClr val="tx1"/>
                </a:solidFill>
              </a:rPr>
              <a:t> – used to skip to the next iteration of the loop</a:t>
            </a:r>
          </a:p>
          <a:p>
            <a:pPr marL="0" indent="0">
              <a:buNone/>
            </a:pPr>
            <a:endParaRPr lang="en-US" sz="2000" dirty="0">
              <a:solidFill>
                <a:schemeClr val="tx1"/>
              </a:solidFill>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197763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Number bases and Binary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715394"/>
                <a:ext cx="9101577" cy="1049156"/>
              </a:xfrm>
            </p:spPr>
            <p:txBody>
              <a:bodyPr/>
              <a:lstStyle/>
              <a:p>
                <a:pPr marL="0" indent="0">
                  <a:buNone/>
                </a:pPr>
                <a:r>
                  <a:rPr lang="en-US" dirty="0"/>
                  <a:t>You can translate between bases by dividing by the desired base and counting the remainder.  To use the example that Prof. </a:t>
                </a:r>
                <a:r>
                  <a:rPr lang="en-US" dirty="0" err="1"/>
                  <a:t>Guila</a:t>
                </a:r>
                <a:r>
                  <a:rPr lang="en-US" dirty="0"/>
                  <a:t> covered in her slides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13</m:t>
                        </m:r>
                      </m:e>
                      <m:sub>
                        <m:r>
                          <a:rPr lang="en-US" b="0" i="1" smtClean="0">
                            <a:latin typeface="Cambria Math" panose="02040503050406030204" pitchFamily="18" charset="0"/>
                          </a:rPr>
                          <m:t>10</m:t>
                        </m:r>
                      </m:sub>
                    </m:sSub>
                  </m:oMath>
                </a14:m>
                <a:r>
                  <a:rPr lang="en-US" dirty="0"/>
                  <a:t> can be written in binary by dividing by the desired base until you reach 0 and count the remainders. In the case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13</m:t>
                        </m:r>
                      </m:e>
                      <m:sub>
                        <m:r>
                          <a:rPr lang="en-US" b="0" i="1" smtClean="0">
                            <a:latin typeface="Cambria Math" panose="02040503050406030204" pitchFamily="18" charset="0"/>
                          </a:rPr>
                          <m:t>10</m:t>
                        </m:r>
                      </m:sub>
                    </m:sSub>
                  </m:oMath>
                </a14:m>
                <a:r>
                  <a:rPr lang="en-US" dirty="0"/>
                  <a:t> you get:</a:t>
                </a:r>
              </a:p>
            </p:txBody>
          </p:sp>
        </mc:Choice>
        <mc:Fallback xmlns="">
          <p:sp>
            <p:nvSpPr>
              <p:cNvPr id="3" name="Content Placeholder 2">
                <a:extLst>
                  <a:ext uri="{FF2B5EF4-FFF2-40B4-BE49-F238E27FC236}">
                    <a16:creationId xmlns:a16="http://schemas.microsoft.com/office/drawing/2014/main" id="{C92448A3-D6C1-4095-B8CE-7B9319A9CB7B}"/>
                  </a:ext>
                </a:extLst>
              </p:cNvPr>
              <p:cNvSpPr>
                <a:spLocks noGrp="1" noRot="1" noChangeAspect="1" noMove="1" noResize="1" noEditPoints="1" noAdjustHandles="1" noChangeArrowheads="1" noChangeShapeType="1" noTextEdit="1"/>
              </p:cNvSpPr>
              <p:nvPr>
                <p:ph idx="1"/>
              </p:nvPr>
            </p:nvSpPr>
            <p:spPr>
              <a:xfrm>
                <a:off x="575035" y="1715394"/>
                <a:ext cx="9101577" cy="1049156"/>
              </a:xfrm>
              <a:blipFill>
                <a:blip r:embed="rId2"/>
                <a:stretch>
                  <a:fillRect l="-536" t="-2890" r="-40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04A272-D0C1-4BCC-BC80-1D049C9C20EB}"/>
              </a:ext>
            </a:extLst>
          </p:cNvPr>
          <p:cNvPicPr>
            <a:picLocks noChangeAspect="1"/>
          </p:cNvPicPr>
          <p:nvPr/>
        </p:nvPicPr>
        <p:blipFill rotWithShape="1">
          <a:blip r:embed="rId3"/>
          <a:srcRect l="45155" t="32304" r="46417" b="36356"/>
          <a:stretch/>
        </p:blipFill>
        <p:spPr>
          <a:xfrm>
            <a:off x="1219658" y="2905102"/>
            <a:ext cx="1027521" cy="2149312"/>
          </a:xfrm>
          <a:prstGeom prst="rect">
            <a:avLst/>
          </a:prstGeom>
          <a:ln>
            <a:noFill/>
          </a:ln>
        </p:spPr>
      </p:pic>
      <p:pic>
        <p:nvPicPr>
          <p:cNvPr id="5" name="Picture 4">
            <a:extLst>
              <a:ext uri="{FF2B5EF4-FFF2-40B4-BE49-F238E27FC236}">
                <a16:creationId xmlns:a16="http://schemas.microsoft.com/office/drawing/2014/main" id="{843B8257-89D0-46F7-8BEA-1A294F3D3A3F}"/>
              </a:ext>
            </a:extLst>
          </p:cNvPr>
          <p:cNvPicPr>
            <a:picLocks noChangeAspect="1"/>
          </p:cNvPicPr>
          <p:nvPr/>
        </p:nvPicPr>
        <p:blipFill rotWithShape="1">
          <a:blip r:embed="rId3"/>
          <a:srcRect l="43905" t="72616" r="45193" b="21989"/>
          <a:stretch/>
        </p:blipFill>
        <p:spPr>
          <a:xfrm>
            <a:off x="3331262" y="3794757"/>
            <a:ext cx="1329180" cy="370002"/>
          </a:xfrm>
          <a:prstGeom prst="rect">
            <a:avLst/>
          </a:prstGeom>
          <a:ln>
            <a:noFill/>
          </a:ln>
        </p:spPr>
      </p:pic>
      <p:sp>
        <p:nvSpPr>
          <p:cNvPr id="6" name="Arrow: Right 5">
            <a:extLst>
              <a:ext uri="{FF2B5EF4-FFF2-40B4-BE49-F238E27FC236}">
                <a16:creationId xmlns:a16="http://schemas.microsoft.com/office/drawing/2014/main" id="{D5653DAC-6BD5-4F11-9C7B-2428F42C4C3C}"/>
              </a:ext>
            </a:extLst>
          </p:cNvPr>
          <p:cNvSpPr/>
          <p:nvPr/>
        </p:nvSpPr>
        <p:spPr>
          <a:xfrm>
            <a:off x="2424780" y="3887257"/>
            <a:ext cx="728880" cy="18500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57B331EB-2C96-4E0B-8F6E-1D7DBA64623B}"/>
                  </a:ext>
                </a:extLst>
              </p:cNvPr>
              <p:cNvSpPr txBox="1">
                <a:spLocks/>
              </p:cNvSpPr>
              <p:nvPr/>
            </p:nvSpPr>
            <p:spPr>
              <a:xfrm>
                <a:off x="575035" y="5194967"/>
                <a:ext cx="9101577" cy="12925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dirty="0"/>
                  <a:t>Given a number </a:t>
                </a:r>
                <a14:m>
                  <m:oMath xmlns:m="http://schemas.openxmlformats.org/officeDocument/2006/math">
                    <m:r>
                      <a:rPr lang="en-US" i="1" dirty="0" smtClean="0">
                        <a:latin typeface="Cambria Math" panose="02040503050406030204" pitchFamily="18" charset="0"/>
                      </a:rPr>
                      <m:t>𝑛</m:t>
                    </m:r>
                  </m:oMath>
                </a14:m>
                <a:r>
                  <a:rPr lang="en-US" dirty="0"/>
                  <a:t>, in base 10, you follow the steps below to get a new number in base a,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𝑎</m:t>
                        </m:r>
                      </m:sub>
                      <m:sup>
                        <m:r>
                          <a:rPr lang="en-US" b="0" i="1" smtClean="0">
                            <a:latin typeface="Cambria Math" panose="02040503050406030204" pitchFamily="18" charset="0"/>
                          </a:rPr>
                          <m:t>′</m:t>
                        </m:r>
                      </m:sup>
                    </m:sSubSup>
                  </m:oMath>
                </a14:m>
                <a:r>
                  <a:rPr lang="en-US" dirty="0"/>
                  <a:t>:</a:t>
                </a:r>
              </a:p>
              <a:p>
                <a:r>
                  <a:rPr lang="en-US" dirty="0"/>
                  <a:t>Divide </a:t>
                </a:r>
                <a14:m>
                  <m:oMath xmlns:m="http://schemas.openxmlformats.org/officeDocument/2006/math">
                    <m:r>
                      <a:rPr lang="en-US" i="1" dirty="0" smtClean="0">
                        <a:latin typeface="Cambria Math" panose="02040503050406030204" pitchFamily="18" charset="0"/>
                      </a:rPr>
                      <m:t>𝑛</m:t>
                    </m:r>
                  </m:oMath>
                </a14:m>
                <a:r>
                  <a:rPr lang="en-US" dirty="0"/>
                  <a:t> by the desired base, </a:t>
                </a:r>
                <a14:m>
                  <m:oMath xmlns:m="http://schemas.openxmlformats.org/officeDocument/2006/math">
                    <m:r>
                      <a:rPr lang="en-US" b="0" i="1" smtClean="0">
                        <a:latin typeface="Cambria Math" panose="02040503050406030204" pitchFamily="18" charset="0"/>
                      </a:rPr>
                      <m:t>𝑎</m:t>
                    </m:r>
                  </m:oMath>
                </a14:m>
                <a:r>
                  <a:rPr lang="en-US" dirty="0"/>
                  <a:t>, and prepend (add it to the beginning) of your new number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a14:m>
                <a:endParaRPr lang="en-US" dirty="0"/>
              </a:p>
              <a:p>
                <a:r>
                  <a:rPr lang="en-US" dirty="0"/>
                  <a:t>Choose the new number (in the sequence) to be </a:t>
                </a:r>
                <a14:m>
                  <m:oMath xmlns:m="http://schemas.openxmlformats.org/officeDocument/2006/math">
                    <m:r>
                      <a:rPr lang="en-US" i="1" dirty="0" smtClean="0">
                        <a:latin typeface="Cambria Math" panose="02040503050406030204" pitchFamily="18" charset="0"/>
                      </a:rPr>
                      <m:t>𝑛</m:t>
                    </m:r>
                  </m:oMath>
                </a14:m>
                <a:r>
                  <a:rPr lang="en-US" dirty="0"/>
                  <a:t> divided by the desired base</a:t>
                </a:r>
              </a:p>
            </p:txBody>
          </p:sp>
        </mc:Choice>
        <mc:Fallback xmlns="">
          <p:sp>
            <p:nvSpPr>
              <p:cNvPr id="7" name="Content Placeholder 2">
                <a:extLst>
                  <a:ext uri="{FF2B5EF4-FFF2-40B4-BE49-F238E27FC236}">
                    <a16:creationId xmlns:a16="http://schemas.microsoft.com/office/drawing/2014/main" id="{57B331EB-2C96-4E0B-8F6E-1D7DBA64623B}"/>
                  </a:ext>
                </a:extLst>
              </p:cNvPr>
              <p:cNvSpPr txBox="1">
                <a:spLocks noRot="1" noChangeAspect="1" noMove="1" noResize="1" noEditPoints="1" noAdjustHandles="1" noChangeArrowheads="1" noChangeShapeType="1" noTextEdit="1"/>
              </p:cNvSpPr>
              <p:nvPr/>
            </p:nvSpPr>
            <p:spPr>
              <a:xfrm>
                <a:off x="575035" y="5194967"/>
                <a:ext cx="9101577" cy="1292547"/>
              </a:xfrm>
              <a:prstGeom prst="rect">
                <a:avLst/>
              </a:prstGeom>
              <a:blipFill>
                <a:blip r:embed="rId4"/>
                <a:stretch>
                  <a:fillRect l="-536" t="-2358"/>
                </a:stretch>
              </a:blipFill>
            </p:spPr>
            <p:txBody>
              <a:bodyPr/>
              <a:lstStyle/>
              <a:p>
                <a:r>
                  <a:rPr lang="en-US">
                    <a:noFill/>
                  </a:rPr>
                  <a:t> </a:t>
                </a:r>
              </a:p>
            </p:txBody>
          </p:sp>
        </mc:Fallback>
      </mc:AlternateContent>
    </p:spTree>
    <p:extLst>
      <p:ext uri="{BB962C8B-B14F-4D97-AF65-F5344CB8AC3E}">
        <p14:creationId xmlns:p14="http://schemas.microsoft.com/office/powerpoint/2010/main" val="172833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Nested loops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Interestingly, we can have loops inside loops! These are called </a:t>
            </a:r>
            <a:r>
              <a:rPr lang="en-US" sz="2000" i="1" dirty="0">
                <a:solidFill>
                  <a:schemeClr val="tx1"/>
                </a:solidFill>
              </a:rPr>
              <a:t>nested loops</a:t>
            </a:r>
            <a:r>
              <a:rPr lang="en-US" sz="2000" dirty="0">
                <a:solidFill>
                  <a:schemeClr val="tx1"/>
                </a:solidFill>
              </a:rPr>
              <a:t> and they vastly expand what we can do as programmers because they allow us to create loops that function in multiple tiers / dimensions, for instance: </a:t>
            </a:r>
          </a:p>
        </p:txBody>
      </p:sp>
      <p:pic>
        <p:nvPicPr>
          <p:cNvPr id="3" name="Picture 2">
            <a:extLst>
              <a:ext uri="{FF2B5EF4-FFF2-40B4-BE49-F238E27FC236}">
                <a16:creationId xmlns:a16="http://schemas.microsoft.com/office/drawing/2014/main" id="{A631915F-1FF9-4DFE-9445-8B116854BDB4}"/>
              </a:ext>
            </a:extLst>
          </p:cNvPr>
          <p:cNvPicPr>
            <a:picLocks noChangeAspect="1"/>
          </p:cNvPicPr>
          <p:nvPr/>
        </p:nvPicPr>
        <p:blipFill rotWithShape="1">
          <a:blip r:embed="rId3"/>
          <a:srcRect l="57565" t="52680" r="18333" b="30281"/>
          <a:stretch/>
        </p:blipFill>
        <p:spPr>
          <a:xfrm>
            <a:off x="567179" y="2735045"/>
            <a:ext cx="7133390" cy="2836766"/>
          </a:xfrm>
          <a:prstGeom prst="rect">
            <a:avLst/>
          </a:prstGeom>
        </p:spPr>
      </p:pic>
      <p:pic>
        <p:nvPicPr>
          <p:cNvPr id="6" name="Picture 5">
            <a:extLst>
              <a:ext uri="{FF2B5EF4-FFF2-40B4-BE49-F238E27FC236}">
                <a16:creationId xmlns:a16="http://schemas.microsoft.com/office/drawing/2014/main" id="{0B822C16-53A7-450A-9318-5372600D6739}"/>
              </a:ext>
            </a:extLst>
          </p:cNvPr>
          <p:cNvPicPr>
            <a:picLocks noChangeAspect="1"/>
          </p:cNvPicPr>
          <p:nvPr/>
        </p:nvPicPr>
        <p:blipFill rotWithShape="1">
          <a:blip r:embed="rId3"/>
          <a:srcRect l="86377" t="51121" r="5097" b="30438"/>
          <a:stretch/>
        </p:blipFill>
        <p:spPr>
          <a:xfrm>
            <a:off x="9293100" y="2804160"/>
            <a:ext cx="2331720" cy="2836767"/>
          </a:xfrm>
          <a:prstGeom prst="rect">
            <a:avLst/>
          </a:prstGeom>
        </p:spPr>
      </p:pic>
      <p:sp>
        <p:nvSpPr>
          <p:cNvPr id="8" name="Arrow: Right 7">
            <a:extLst>
              <a:ext uri="{FF2B5EF4-FFF2-40B4-BE49-F238E27FC236}">
                <a16:creationId xmlns:a16="http://schemas.microsoft.com/office/drawing/2014/main" id="{78FC8347-99FB-45A4-ACBC-CD106A22C5BA}"/>
              </a:ext>
            </a:extLst>
          </p:cNvPr>
          <p:cNvSpPr/>
          <p:nvPr/>
        </p:nvSpPr>
        <p:spPr>
          <a:xfrm>
            <a:off x="7790359" y="3902496"/>
            <a:ext cx="1412951" cy="50186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5681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Errors &amp; Exceptions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An </a:t>
            </a:r>
            <a:r>
              <a:rPr lang="en-US" sz="2000" i="1" dirty="0">
                <a:solidFill>
                  <a:schemeClr val="tx1"/>
                </a:solidFill>
              </a:rPr>
              <a:t>exception</a:t>
            </a:r>
            <a:r>
              <a:rPr lang="en-US" sz="2000" dirty="0">
                <a:solidFill>
                  <a:schemeClr val="tx1"/>
                </a:solidFill>
              </a:rPr>
              <a:t> is an event which, by design, will disrupt the flow of a program – unless they are created by the programmer, exceptions are thrown when the computer is programmed/asked to do something that either is impossible or compromises integrity/state. For instance:</a:t>
            </a:r>
          </a:p>
          <a:p>
            <a:pPr marL="0" indent="0">
              <a:buNone/>
            </a:pPr>
            <a:r>
              <a:rPr lang="en-US" sz="2000" dirty="0">
                <a:solidFill>
                  <a:schemeClr val="tx1"/>
                </a:solidFill>
              </a:rPr>
              <a:t>	String s = “short”</a:t>
            </a:r>
          </a:p>
          <a:p>
            <a:pPr marL="0" indent="0">
              <a:buNone/>
            </a:pPr>
            <a:r>
              <a:rPr lang="en-US" sz="2000" dirty="0">
                <a:solidFill>
                  <a:schemeClr val="tx1"/>
                </a:solidFill>
              </a:rPr>
              <a:t>	char c = </a:t>
            </a:r>
            <a:r>
              <a:rPr lang="en-US" sz="2000" dirty="0" err="1">
                <a:solidFill>
                  <a:schemeClr val="tx1"/>
                </a:solidFill>
              </a:rPr>
              <a:t>s.charAt</a:t>
            </a:r>
            <a:r>
              <a:rPr lang="en-US" sz="2000" dirty="0">
                <a:solidFill>
                  <a:schemeClr val="tx1"/>
                </a:solidFill>
              </a:rPr>
              <a:t>(10);</a:t>
            </a:r>
          </a:p>
          <a:p>
            <a:pPr marL="0" indent="0">
              <a:buNone/>
            </a:pPr>
            <a:r>
              <a:rPr lang="en-US" sz="2000" dirty="0">
                <a:solidFill>
                  <a:schemeClr val="tx1"/>
                </a:solidFill>
              </a:rPr>
              <a:t>Will raise a </a:t>
            </a:r>
            <a:r>
              <a:rPr lang="en-US" sz="2000" i="1" dirty="0" err="1">
                <a:solidFill>
                  <a:schemeClr val="tx1"/>
                </a:solidFill>
              </a:rPr>
              <a:t>StringIndexOutOfBoundsException</a:t>
            </a: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When you design your programs, it can be useful to communicate to the users, among many other situations, that an incorrect input was passed or an error occurred – it is in these situations that an Exception should be thrown. The syntax to do so is:</a:t>
            </a:r>
          </a:p>
          <a:p>
            <a:pPr marL="0" indent="0">
              <a:buNone/>
            </a:pPr>
            <a:r>
              <a:rPr lang="en-US" sz="2000" dirty="0">
                <a:solidFill>
                  <a:schemeClr val="tx1"/>
                </a:solidFill>
              </a:rPr>
              <a:t>	throw new EXCEPTION_NAME ( MESSAGE );</a:t>
            </a:r>
          </a:p>
          <a:p>
            <a:pPr marL="0" indent="0">
              <a:buNone/>
            </a:pPr>
            <a:r>
              <a:rPr lang="en-US" sz="2000" dirty="0">
                <a:solidFill>
                  <a:schemeClr val="tx1"/>
                </a:solidFill>
              </a:rPr>
              <a:t>By convention MESSAGE is a String so as to more easily explain to users what the Exception entails</a:t>
            </a:r>
          </a:p>
        </p:txBody>
      </p:sp>
    </p:spTree>
    <p:extLst>
      <p:ext uri="{BB962C8B-B14F-4D97-AF65-F5344CB8AC3E}">
        <p14:creationId xmlns:p14="http://schemas.microsoft.com/office/powerpoint/2010/main" val="3165072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Switch statements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788075"/>
          </a:xfrm>
        </p:spPr>
        <p:txBody>
          <a:bodyPr>
            <a:normAutofit/>
          </a:bodyPr>
          <a:lstStyle/>
          <a:p>
            <a:pPr marL="0" indent="0">
              <a:buNone/>
            </a:pPr>
            <a:r>
              <a:rPr lang="en-US" sz="2000" dirty="0">
                <a:solidFill>
                  <a:schemeClr val="tx1"/>
                </a:solidFill>
              </a:rPr>
              <a:t>Switch statements are used when you want to ‘branch’ across possibilities and it would be aggravating to write 4+ statements – see the example on the right.</a:t>
            </a:r>
          </a:p>
        </p:txBody>
      </p:sp>
      <p:pic>
        <p:nvPicPr>
          <p:cNvPr id="3" name="Picture 2">
            <a:extLst>
              <a:ext uri="{FF2B5EF4-FFF2-40B4-BE49-F238E27FC236}">
                <a16:creationId xmlns:a16="http://schemas.microsoft.com/office/drawing/2014/main" id="{C73DCD37-6DDA-45EA-B85D-66145DD2B755}"/>
              </a:ext>
            </a:extLst>
          </p:cNvPr>
          <p:cNvPicPr>
            <a:picLocks noChangeAspect="1"/>
          </p:cNvPicPr>
          <p:nvPr/>
        </p:nvPicPr>
        <p:blipFill rotWithShape="1">
          <a:blip r:embed="rId3"/>
          <a:srcRect l="3817" t="39545" r="81069" b="24773"/>
          <a:stretch/>
        </p:blipFill>
        <p:spPr>
          <a:xfrm>
            <a:off x="8082642" y="2153542"/>
            <a:ext cx="3542177" cy="4704457"/>
          </a:xfrm>
          <a:prstGeom prst="rect">
            <a:avLst/>
          </a:prstGeom>
        </p:spPr>
      </p:pic>
      <p:sp>
        <p:nvSpPr>
          <p:cNvPr id="4" name="Rectangle 3">
            <a:extLst>
              <a:ext uri="{FF2B5EF4-FFF2-40B4-BE49-F238E27FC236}">
                <a16:creationId xmlns:a16="http://schemas.microsoft.com/office/drawing/2014/main" id="{8A3CB590-CDBF-4145-92D2-E2734F5363C3}"/>
              </a:ext>
            </a:extLst>
          </p:cNvPr>
          <p:cNvSpPr/>
          <p:nvPr/>
        </p:nvSpPr>
        <p:spPr>
          <a:xfrm>
            <a:off x="567179" y="2416629"/>
            <a:ext cx="7515462" cy="3693319"/>
          </a:xfrm>
          <a:prstGeom prst="rect">
            <a:avLst/>
          </a:prstGeom>
        </p:spPr>
        <p:txBody>
          <a:bodyPr wrap="square">
            <a:spAutoFit/>
          </a:bodyPr>
          <a:lstStyle/>
          <a:p>
            <a:r>
              <a:rPr lang="en-US" dirty="0"/>
              <a:t> Unlike in loops, </a:t>
            </a:r>
            <a:r>
              <a:rPr lang="en-US" i="1" dirty="0"/>
              <a:t>break</a:t>
            </a:r>
            <a:r>
              <a:rPr lang="en-US" dirty="0"/>
              <a:t> is a necessary command here as, without it, all statements after the case would be counted as valid commands. For instance if (in case 1) there wasn’t a break command it would run it encountered a break command. In this example the following commands would run:</a:t>
            </a:r>
          </a:p>
          <a:p>
            <a:r>
              <a:rPr lang="en-US" dirty="0"/>
              <a:t>	day = “Monday”;</a:t>
            </a:r>
          </a:p>
          <a:p>
            <a:r>
              <a:rPr lang="en-US" dirty="0"/>
              <a:t>	day = “Tuesday”;</a:t>
            </a:r>
          </a:p>
          <a:p>
            <a:r>
              <a:rPr lang="en-US" dirty="0"/>
              <a:t>	break;</a:t>
            </a:r>
          </a:p>
          <a:p>
            <a:r>
              <a:rPr lang="en-US" dirty="0"/>
              <a:t>And so you’d have the wrong day!</a:t>
            </a:r>
          </a:p>
          <a:p>
            <a:endParaRPr lang="en-US" dirty="0"/>
          </a:p>
          <a:p>
            <a:endParaRPr lang="en-US" dirty="0"/>
          </a:p>
          <a:p>
            <a:r>
              <a:rPr lang="en-US" dirty="0"/>
              <a:t>Note: when a String value is provided in the switch &amp; case statements, it will be evaluated as if equals( ) was being used – as opposed to comparing the references of the two variables.</a:t>
            </a:r>
          </a:p>
        </p:txBody>
      </p:sp>
    </p:spTree>
    <p:extLst>
      <p:ext uri="{BB962C8B-B14F-4D97-AF65-F5344CB8AC3E}">
        <p14:creationId xmlns:p14="http://schemas.microsoft.com/office/powerpoint/2010/main" val="3672449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Arrays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An array is a data structure that holds a fixed number of values (of the same type) and you can retrieve/inspect values by their index in this data structure:</a:t>
            </a:r>
          </a:p>
          <a:p>
            <a:pPr marL="0" indent="0">
              <a:buNone/>
            </a:pPr>
            <a:r>
              <a:rPr lang="en-US" sz="2000" dirty="0">
                <a:solidFill>
                  <a:schemeClr val="tx1"/>
                </a:solidFill>
              </a:rPr>
              <a:t>	type[ ] </a:t>
            </a:r>
            <a:r>
              <a:rPr lang="en-US" sz="2000" dirty="0" err="1">
                <a:solidFill>
                  <a:schemeClr val="tx1"/>
                </a:solidFill>
              </a:rPr>
              <a:t>variable_name</a:t>
            </a:r>
            <a:r>
              <a:rPr lang="en-US" sz="2000" dirty="0">
                <a:solidFill>
                  <a:schemeClr val="tx1"/>
                </a:solidFill>
              </a:rPr>
              <a:t>;</a:t>
            </a:r>
          </a:p>
          <a:p>
            <a:pPr marL="0" indent="0">
              <a:buNone/>
            </a:pPr>
            <a:r>
              <a:rPr lang="en-US" sz="2000" dirty="0">
                <a:solidFill>
                  <a:schemeClr val="tx1"/>
                </a:solidFill>
              </a:rPr>
              <a:t>		</a:t>
            </a:r>
            <a:r>
              <a:rPr lang="en-US" sz="2000" i="1" dirty="0">
                <a:solidFill>
                  <a:schemeClr val="tx1"/>
                </a:solidFill>
              </a:rPr>
              <a:t>Note: arrays start counting at 0 not 1!</a:t>
            </a:r>
            <a:endParaRPr lang="en-US" sz="2000" dirty="0">
              <a:solidFill>
                <a:schemeClr val="tx1"/>
              </a:solidFill>
            </a:endParaRPr>
          </a:p>
          <a:p>
            <a:pPr marL="0" indent="0">
              <a:buNone/>
            </a:pPr>
            <a:r>
              <a:rPr lang="en-US" sz="2000" dirty="0">
                <a:solidFill>
                  <a:schemeClr val="tx1"/>
                </a:solidFill>
              </a:rPr>
              <a:t>To create an array, you could: declare and initialize at the same time, or separately (using </a:t>
            </a:r>
            <a:r>
              <a:rPr lang="en-US" sz="2000" i="1" dirty="0">
                <a:solidFill>
                  <a:schemeClr val="tx1"/>
                </a:solidFill>
              </a:rPr>
              <a:t>new</a:t>
            </a:r>
            <a:r>
              <a:rPr lang="en-US" sz="2000" dirty="0">
                <a:solidFill>
                  <a:schemeClr val="tx1"/>
                </a:solidFill>
              </a:rPr>
              <a:t>):</a:t>
            </a:r>
          </a:p>
          <a:p>
            <a:pPr marL="0" indent="0">
              <a:buNone/>
            </a:pPr>
            <a:r>
              <a:rPr lang="en-US" sz="2000" dirty="0">
                <a:solidFill>
                  <a:schemeClr val="tx1"/>
                </a:solidFill>
              </a:rPr>
              <a:t>1.</a:t>
            </a:r>
          </a:p>
          <a:p>
            <a:pPr marL="0" indent="0">
              <a:buNone/>
            </a:pPr>
            <a:endParaRPr lang="en-US" sz="2000" dirty="0">
              <a:solidFill>
                <a:schemeClr val="tx1"/>
              </a:solidFill>
            </a:endParaRPr>
          </a:p>
          <a:p>
            <a:pPr marL="0" indent="0">
              <a:buNone/>
            </a:pPr>
            <a:r>
              <a:rPr lang="en-US" sz="2000" dirty="0">
                <a:solidFill>
                  <a:schemeClr val="tx1"/>
                </a:solidFill>
              </a:rPr>
              <a:t>2.</a:t>
            </a:r>
          </a:p>
          <a:p>
            <a:pPr marL="0" indent="0">
              <a:buNone/>
            </a:pPr>
            <a:endParaRPr lang="en-US" sz="2000" dirty="0">
              <a:solidFill>
                <a:schemeClr val="tx1"/>
              </a:solidFill>
            </a:endParaRPr>
          </a:p>
        </p:txBody>
      </p:sp>
      <p:pic>
        <p:nvPicPr>
          <p:cNvPr id="3" name="Picture 2">
            <a:extLst>
              <a:ext uri="{FF2B5EF4-FFF2-40B4-BE49-F238E27FC236}">
                <a16:creationId xmlns:a16="http://schemas.microsoft.com/office/drawing/2014/main" id="{BA8F80BC-E866-4E15-9219-C9610E3F5AF5}"/>
              </a:ext>
            </a:extLst>
          </p:cNvPr>
          <p:cNvPicPr>
            <a:picLocks noChangeAspect="1"/>
          </p:cNvPicPr>
          <p:nvPr/>
        </p:nvPicPr>
        <p:blipFill rotWithShape="1">
          <a:blip r:embed="rId3"/>
          <a:srcRect l="4652" t="54408" r="60773" b="39457"/>
          <a:stretch/>
        </p:blipFill>
        <p:spPr>
          <a:xfrm>
            <a:off x="1041144" y="3747073"/>
            <a:ext cx="7727300" cy="771229"/>
          </a:xfrm>
          <a:prstGeom prst="rect">
            <a:avLst/>
          </a:prstGeom>
        </p:spPr>
      </p:pic>
      <p:pic>
        <p:nvPicPr>
          <p:cNvPr id="4" name="Picture 3">
            <a:extLst>
              <a:ext uri="{FF2B5EF4-FFF2-40B4-BE49-F238E27FC236}">
                <a16:creationId xmlns:a16="http://schemas.microsoft.com/office/drawing/2014/main" id="{BC3AFA32-DC6A-4028-A56A-840FC0CCCFCC}"/>
              </a:ext>
            </a:extLst>
          </p:cNvPr>
          <p:cNvPicPr>
            <a:picLocks noChangeAspect="1"/>
          </p:cNvPicPr>
          <p:nvPr/>
        </p:nvPicPr>
        <p:blipFill rotWithShape="1">
          <a:blip r:embed="rId4"/>
          <a:srcRect l="14229" t="59701" r="69142" b="24417"/>
          <a:stretch/>
        </p:blipFill>
        <p:spPr>
          <a:xfrm>
            <a:off x="1041144" y="4665095"/>
            <a:ext cx="3766059" cy="2023107"/>
          </a:xfrm>
          <a:prstGeom prst="rect">
            <a:avLst/>
          </a:prstGeom>
        </p:spPr>
      </p:pic>
    </p:spTree>
    <p:extLst>
      <p:ext uri="{BB962C8B-B14F-4D97-AF65-F5344CB8AC3E}">
        <p14:creationId xmlns:p14="http://schemas.microsoft.com/office/powerpoint/2010/main" val="2349477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Arrays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Just like other data types in Java, arrays have default values – the default value is the same as that of the underlying data type. For instance, an </a:t>
            </a:r>
            <a:r>
              <a:rPr lang="en-US" sz="2000" dirty="0" err="1">
                <a:solidFill>
                  <a:schemeClr val="tx1"/>
                </a:solidFill>
              </a:rPr>
              <a:t>int</a:t>
            </a:r>
            <a:r>
              <a:rPr lang="en-US" sz="2000" dirty="0">
                <a:solidFill>
                  <a:schemeClr val="tx1"/>
                </a:solidFill>
              </a:rPr>
              <a:t> array will have default entry values of 0 while a String array will have default entry values of null.</a:t>
            </a:r>
          </a:p>
          <a:p>
            <a:pPr marL="0" indent="0">
              <a:buNone/>
            </a:pPr>
            <a:endParaRPr lang="en-US" sz="2000" dirty="0">
              <a:solidFill>
                <a:schemeClr val="tx1"/>
              </a:solidFill>
            </a:endParaRPr>
          </a:p>
          <a:p>
            <a:pPr marL="0" indent="0">
              <a:buNone/>
            </a:pPr>
            <a:r>
              <a:rPr lang="en-US" sz="2000" dirty="0">
                <a:solidFill>
                  <a:schemeClr val="tx1"/>
                </a:solidFill>
              </a:rPr>
              <a:t>Due to how this data structure works, its size cannot be changed after creation. Not only that but there are a few exceptions that can be thrown:</a:t>
            </a:r>
          </a:p>
          <a:p>
            <a:r>
              <a:rPr lang="en-US" sz="2000" i="1" dirty="0" err="1">
                <a:solidFill>
                  <a:schemeClr val="tx1"/>
                </a:solidFill>
              </a:rPr>
              <a:t>ArrayIndexOutOfBoundsException</a:t>
            </a:r>
            <a:r>
              <a:rPr lang="en-US" sz="2000" dirty="0">
                <a:solidFill>
                  <a:schemeClr val="tx1"/>
                </a:solidFill>
              </a:rPr>
              <a:t>: thrown if you try to access an index outside of the valid range</a:t>
            </a:r>
          </a:p>
          <a:p>
            <a:r>
              <a:rPr lang="en-US" sz="2000" i="1" dirty="0" err="1">
                <a:solidFill>
                  <a:schemeClr val="tx1"/>
                </a:solidFill>
              </a:rPr>
              <a:t>NegativeArraySizeException</a:t>
            </a:r>
            <a:r>
              <a:rPr lang="en-US" sz="2000" dirty="0">
                <a:solidFill>
                  <a:schemeClr val="tx1"/>
                </a:solidFill>
              </a:rPr>
              <a:t>: thrown if the size provided is negative</a:t>
            </a:r>
          </a:p>
          <a:p>
            <a:pPr marL="0" indent="0">
              <a:buNone/>
            </a:pPr>
            <a:endParaRPr lang="en-US" sz="2000" dirty="0">
              <a:solidFill>
                <a:schemeClr val="tx1"/>
              </a:solidFill>
            </a:endParaRPr>
          </a:p>
          <a:p>
            <a:pPr marL="0" indent="0">
              <a:buNone/>
            </a:pPr>
            <a:r>
              <a:rPr lang="en-US" sz="2000" dirty="0">
                <a:solidFill>
                  <a:schemeClr val="tx1"/>
                </a:solidFill>
              </a:rPr>
              <a:t>Note: you can use </a:t>
            </a:r>
            <a:r>
              <a:rPr lang="en-US" sz="2000" i="1" dirty="0">
                <a:solidFill>
                  <a:schemeClr val="tx1"/>
                </a:solidFill>
              </a:rPr>
              <a:t>.length</a:t>
            </a:r>
            <a:r>
              <a:rPr lang="en-US" sz="2000" dirty="0">
                <a:solidFill>
                  <a:schemeClr val="tx1"/>
                </a:solidFill>
              </a:rPr>
              <a:t> (on an array) to find out its length – this is because arrays keep track of their length internally</a:t>
            </a:r>
          </a:p>
        </p:txBody>
      </p:sp>
    </p:spTree>
    <p:extLst>
      <p:ext uri="{BB962C8B-B14F-4D97-AF65-F5344CB8AC3E}">
        <p14:creationId xmlns:p14="http://schemas.microsoft.com/office/powerpoint/2010/main" val="1979741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Arrays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You can also create multi-dimensional arrays (think grids) which allow you store an array as elements of another array i.e.</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Because you are now comparing arrays of arrays, you won’t be able to use </a:t>
            </a:r>
            <a:r>
              <a:rPr lang="en-US" sz="2000" i="1" dirty="0" err="1">
                <a:solidFill>
                  <a:schemeClr val="tx1"/>
                </a:solidFill>
              </a:rPr>
              <a:t>Arrays.equals</a:t>
            </a:r>
            <a:r>
              <a:rPr lang="en-US" sz="2000" dirty="0">
                <a:solidFill>
                  <a:schemeClr val="tx1"/>
                </a:solidFill>
              </a:rPr>
              <a:t>, you’ll have to use </a:t>
            </a:r>
            <a:r>
              <a:rPr lang="en-US" sz="2000" i="1" dirty="0" err="1">
                <a:solidFill>
                  <a:schemeClr val="tx1"/>
                </a:solidFill>
              </a:rPr>
              <a:t>Arrays.deepEquals</a:t>
            </a:r>
            <a:r>
              <a:rPr lang="en-US" sz="2000" i="1" dirty="0">
                <a:solidFill>
                  <a:schemeClr val="tx1"/>
                </a:solidFill>
              </a:rPr>
              <a:t>( arr1, arr2 )</a:t>
            </a:r>
            <a:r>
              <a:rPr lang="en-US" sz="2000" dirty="0">
                <a:solidFill>
                  <a:schemeClr val="tx1"/>
                </a:solidFill>
              </a:rPr>
              <a:t>!</a:t>
            </a:r>
          </a:p>
        </p:txBody>
      </p:sp>
      <p:pic>
        <p:nvPicPr>
          <p:cNvPr id="3" name="Picture 2">
            <a:extLst>
              <a:ext uri="{FF2B5EF4-FFF2-40B4-BE49-F238E27FC236}">
                <a16:creationId xmlns:a16="http://schemas.microsoft.com/office/drawing/2014/main" id="{BEB23FE3-AA0B-40C4-938E-C4F63853903F}"/>
              </a:ext>
            </a:extLst>
          </p:cNvPr>
          <p:cNvPicPr>
            <a:picLocks noChangeAspect="1"/>
          </p:cNvPicPr>
          <p:nvPr/>
        </p:nvPicPr>
        <p:blipFill rotWithShape="1">
          <a:blip r:embed="rId3"/>
          <a:srcRect l="7634" t="55000" r="64107" b="35238"/>
          <a:stretch/>
        </p:blipFill>
        <p:spPr>
          <a:xfrm>
            <a:off x="567179" y="2416629"/>
            <a:ext cx="6554528" cy="1273628"/>
          </a:xfrm>
          <a:prstGeom prst="rect">
            <a:avLst/>
          </a:prstGeom>
        </p:spPr>
      </p:pic>
    </p:spTree>
    <p:extLst>
      <p:ext uri="{BB962C8B-B14F-4D97-AF65-F5344CB8AC3E}">
        <p14:creationId xmlns:p14="http://schemas.microsoft.com/office/powerpoint/2010/main" val="2040091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Reference Types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In Java, everything except the primitive data types is an Object which means that they don’t store the values of the objects they denote: they store a reference to the location in memory which contains the value. To make an analogy, a primitive data type (say an </a:t>
            </a:r>
            <a:r>
              <a:rPr lang="en-US" sz="2000" dirty="0" err="1">
                <a:solidFill>
                  <a:schemeClr val="tx1"/>
                </a:solidFill>
              </a:rPr>
              <a:t>int</a:t>
            </a:r>
            <a:r>
              <a:rPr lang="en-US" sz="2000" dirty="0">
                <a:solidFill>
                  <a:schemeClr val="tx1"/>
                </a:solidFill>
              </a:rPr>
              <a:t>) is like a box which has a number in it, while a reference type is a note which tells you where a box that holds (for instance) a number is.</a:t>
            </a:r>
          </a:p>
        </p:txBody>
      </p:sp>
      <p:pic>
        <p:nvPicPr>
          <p:cNvPr id="3" name="Picture 2">
            <a:extLst>
              <a:ext uri="{FF2B5EF4-FFF2-40B4-BE49-F238E27FC236}">
                <a16:creationId xmlns:a16="http://schemas.microsoft.com/office/drawing/2014/main" id="{61229A30-7E8C-4B64-A807-B18C43560DB4}"/>
              </a:ext>
            </a:extLst>
          </p:cNvPr>
          <p:cNvPicPr>
            <a:picLocks noChangeAspect="1"/>
          </p:cNvPicPr>
          <p:nvPr/>
        </p:nvPicPr>
        <p:blipFill rotWithShape="1">
          <a:blip r:embed="rId3"/>
          <a:srcRect l="2142" t="47857" r="57411" b="27586"/>
          <a:stretch/>
        </p:blipFill>
        <p:spPr>
          <a:xfrm>
            <a:off x="965641" y="3008760"/>
            <a:ext cx="10260715" cy="3504130"/>
          </a:xfrm>
          <a:prstGeom prst="rect">
            <a:avLst/>
          </a:prstGeom>
        </p:spPr>
      </p:pic>
    </p:spTree>
    <p:extLst>
      <p:ext uri="{BB962C8B-B14F-4D97-AF65-F5344CB8AC3E}">
        <p14:creationId xmlns:p14="http://schemas.microsoft.com/office/powerpoint/2010/main" val="1237286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Reference Types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Reference objects, by default are given a null value – using the previous analogy, it would be as if the note was blank – and are either mutable or immutable: they can (or cannot) be changed. To see an example:</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i="1" dirty="0">
                <a:solidFill>
                  <a:schemeClr val="tx1"/>
                </a:solidFill>
              </a:rPr>
              <a:t>Note: if we try to follow a reference object that has a value of null, we’ll get a </a:t>
            </a:r>
            <a:r>
              <a:rPr lang="en-US" sz="2000" i="1" dirty="0" err="1">
                <a:solidFill>
                  <a:schemeClr val="tx1"/>
                </a:solidFill>
              </a:rPr>
              <a:t>NullPointerException</a:t>
            </a:r>
            <a:r>
              <a:rPr lang="en-US" sz="2000" i="1" dirty="0">
                <a:solidFill>
                  <a:schemeClr val="tx1"/>
                </a:solidFill>
              </a:rPr>
              <a:t>!</a:t>
            </a:r>
          </a:p>
        </p:txBody>
      </p:sp>
      <p:pic>
        <p:nvPicPr>
          <p:cNvPr id="4" name="Picture 3">
            <a:extLst>
              <a:ext uri="{FF2B5EF4-FFF2-40B4-BE49-F238E27FC236}">
                <a16:creationId xmlns:a16="http://schemas.microsoft.com/office/drawing/2014/main" id="{051E1328-EF9A-4E4C-AE2E-F72CADCCB5FC}"/>
              </a:ext>
            </a:extLst>
          </p:cNvPr>
          <p:cNvPicPr>
            <a:picLocks noChangeAspect="1"/>
          </p:cNvPicPr>
          <p:nvPr/>
        </p:nvPicPr>
        <p:blipFill rotWithShape="1">
          <a:blip r:embed="rId3"/>
          <a:srcRect l="1938" t="46428" r="57679" b="22691"/>
          <a:stretch/>
        </p:blipFill>
        <p:spPr>
          <a:xfrm>
            <a:off x="1263600" y="2395996"/>
            <a:ext cx="8109000" cy="3487981"/>
          </a:xfrm>
          <a:prstGeom prst="rect">
            <a:avLst/>
          </a:prstGeom>
        </p:spPr>
      </p:pic>
    </p:spTree>
    <p:extLst>
      <p:ext uri="{BB962C8B-B14F-4D97-AF65-F5344CB8AC3E}">
        <p14:creationId xmlns:p14="http://schemas.microsoft.com/office/powerpoint/2010/main" val="2189320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Reference Types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Much like Strings, you cannot simply check equality using ‘ = ‘: you’ll need to import </a:t>
            </a:r>
            <a:r>
              <a:rPr lang="en-US" sz="2000" i="1" dirty="0" err="1">
                <a:solidFill>
                  <a:schemeClr val="tx1"/>
                </a:solidFill>
              </a:rPr>
              <a:t>java.util.Arrays</a:t>
            </a:r>
            <a:r>
              <a:rPr lang="en-US" sz="2000" dirty="0">
                <a:solidFill>
                  <a:schemeClr val="tx1"/>
                </a:solidFill>
              </a:rPr>
              <a:t> and use the </a:t>
            </a:r>
            <a:r>
              <a:rPr lang="en-US" sz="2000" i="1" dirty="0" err="1">
                <a:solidFill>
                  <a:schemeClr val="tx1"/>
                </a:solidFill>
              </a:rPr>
              <a:t>Arrays.equals</a:t>
            </a:r>
            <a:r>
              <a:rPr lang="en-US" sz="2000" i="1" dirty="0">
                <a:solidFill>
                  <a:schemeClr val="tx1"/>
                </a:solidFill>
              </a:rPr>
              <a:t>( x, y )</a:t>
            </a:r>
            <a:r>
              <a:rPr lang="en-US" sz="2000" dirty="0">
                <a:solidFill>
                  <a:schemeClr val="tx1"/>
                </a:solidFill>
              </a:rPr>
              <a:t> method – where x and y are two arrays. You can also use the </a:t>
            </a:r>
            <a:r>
              <a:rPr lang="en-US" sz="2000" dirty="0" err="1">
                <a:solidFill>
                  <a:schemeClr val="tx1"/>
                </a:solidFill>
              </a:rPr>
              <a:t>Arrays.toString</a:t>
            </a:r>
            <a:r>
              <a:rPr lang="en-US" sz="2000" dirty="0">
                <a:solidFill>
                  <a:schemeClr val="tx1"/>
                </a:solidFill>
              </a:rPr>
              <a:t> and </a:t>
            </a:r>
            <a:r>
              <a:rPr lang="en-US" sz="2000" dirty="0" err="1">
                <a:solidFill>
                  <a:schemeClr val="tx1"/>
                </a:solidFill>
              </a:rPr>
              <a:t>Arrays.sort</a:t>
            </a:r>
            <a:r>
              <a:rPr lang="en-US" sz="2000" dirty="0">
                <a:solidFill>
                  <a:schemeClr val="tx1"/>
                </a:solidFill>
              </a:rPr>
              <a:t>( x ) functions. Lets do some exercises from the slides:</a:t>
            </a:r>
          </a:p>
        </p:txBody>
      </p:sp>
      <p:pic>
        <p:nvPicPr>
          <p:cNvPr id="3" name="Picture 2">
            <a:extLst>
              <a:ext uri="{FF2B5EF4-FFF2-40B4-BE49-F238E27FC236}">
                <a16:creationId xmlns:a16="http://schemas.microsoft.com/office/drawing/2014/main" id="{6DCC141D-4A86-4A94-B97A-D98D4D0B7F27}"/>
              </a:ext>
            </a:extLst>
          </p:cNvPr>
          <p:cNvPicPr>
            <a:picLocks noChangeAspect="1"/>
          </p:cNvPicPr>
          <p:nvPr/>
        </p:nvPicPr>
        <p:blipFill rotWithShape="1">
          <a:blip r:embed="rId3"/>
          <a:srcRect l="6565" t="45476" r="62500" b="26666"/>
          <a:stretch/>
        </p:blipFill>
        <p:spPr>
          <a:xfrm>
            <a:off x="463329" y="2926440"/>
            <a:ext cx="5263243" cy="2665987"/>
          </a:xfrm>
          <a:prstGeom prst="rect">
            <a:avLst/>
          </a:prstGeom>
        </p:spPr>
      </p:pic>
      <p:pic>
        <p:nvPicPr>
          <p:cNvPr id="6" name="Picture 5">
            <a:extLst>
              <a:ext uri="{FF2B5EF4-FFF2-40B4-BE49-F238E27FC236}">
                <a16:creationId xmlns:a16="http://schemas.microsoft.com/office/drawing/2014/main" id="{94504E7D-AB3F-489B-ABA7-A68C1CFF21BC}"/>
              </a:ext>
            </a:extLst>
          </p:cNvPr>
          <p:cNvPicPr>
            <a:picLocks noChangeAspect="1"/>
          </p:cNvPicPr>
          <p:nvPr/>
        </p:nvPicPr>
        <p:blipFill rotWithShape="1">
          <a:blip r:embed="rId4"/>
          <a:srcRect l="6473" t="46041" r="63097" b="34524"/>
          <a:stretch/>
        </p:blipFill>
        <p:spPr>
          <a:xfrm>
            <a:off x="6095999" y="3113284"/>
            <a:ext cx="5442237" cy="1955169"/>
          </a:xfrm>
          <a:prstGeom prst="rect">
            <a:avLst/>
          </a:prstGeom>
        </p:spPr>
      </p:pic>
    </p:spTree>
    <p:extLst>
      <p:ext uri="{BB962C8B-B14F-4D97-AF65-F5344CB8AC3E}">
        <p14:creationId xmlns:p14="http://schemas.microsoft.com/office/powerpoint/2010/main" val="1419035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Scanner</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Scanner is part of the </a:t>
            </a:r>
            <a:r>
              <a:rPr lang="en-US" sz="2000" dirty="0" err="1">
                <a:solidFill>
                  <a:schemeClr val="tx1"/>
                </a:solidFill>
              </a:rPr>
              <a:t>java.util</a:t>
            </a:r>
            <a:r>
              <a:rPr lang="en-US" sz="2000" dirty="0">
                <a:solidFill>
                  <a:schemeClr val="tx1"/>
                </a:solidFill>
              </a:rPr>
              <a:t> package and is incredibly useful for getting user input during runtime (i.e. while your program is running) – you use it by running the following command:</a:t>
            </a:r>
          </a:p>
          <a:p>
            <a:pPr marL="0" indent="0">
              <a:buNone/>
            </a:pPr>
            <a:r>
              <a:rPr lang="en-US" sz="2000" dirty="0">
                <a:solidFill>
                  <a:schemeClr val="tx1"/>
                </a:solidFill>
              </a:rPr>
              <a:t>	import </a:t>
            </a:r>
            <a:r>
              <a:rPr lang="en-US" sz="2000" dirty="0" err="1">
                <a:solidFill>
                  <a:schemeClr val="tx1"/>
                </a:solidFill>
              </a:rPr>
              <a:t>java.util.Scanner</a:t>
            </a:r>
            <a:r>
              <a:rPr lang="en-US" sz="2000" dirty="0">
                <a:solidFill>
                  <a:schemeClr val="tx1"/>
                </a:solidFill>
              </a:rPr>
              <a:t>;</a:t>
            </a:r>
          </a:p>
          <a:p>
            <a:pPr marL="0" indent="0">
              <a:buNone/>
            </a:pPr>
            <a:r>
              <a:rPr lang="en-US" sz="2000" dirty="0">
                <a:solidFill>
                  <a:schemeClr val="tx1"/>
                </a:solidFill>
              </a:rPr>
              <a:t>If you want to create a Scanner object (to read input from the keyboard), you can do so by:</a:t>
            </a:r>
          </a:p>
          <a:p>
            <a:pPr marL="0" indent="0">
              <a:buNone/>
            </a:pPr>
            <a:r>
              <a:rPr lang="en-US" sz="2000" dirty="0">
                <a:solidFill>
                  <a:schemeClr val="tx1"/>
                </a:solidFill>
              </a:rPr>
              <a:t>	Scanner read = new Scanner( System.in )</a:t>
            </a:r>
          </a:p>
          <a:p>
            <a:pPr marL="0" indent="0">
              <a:buNone/>
            </a:pPr>
            <a:r>
              <a:rPr lang="en-US" sz="2000" dirty="0">
                <a:solidFill>
                  <a:schemeClr val="tx1"/>
                </a:solidFill>
              </a:rPr>
              <a:t>Scanner has some super useful methods to parse its input:</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Note: Scanner can throw up an </a:t>
            </a:r>
            <a:r>
              <a:rPr lang="en-US" sz="2000" dirty="0" err="1">
                <a:solidFill>
                  <a:schemeClr val="tx1"/>
                </a:solidFill>
              </a:rPr>
              <a:t>InputMismatchException</a:t>
            </a:r>
            <a:r>
              <a:rPr lang="en-US" sz="2000" dirty="0">
                <a:solidFill>
                  <a:schemeClr val="tx1"/>
                </a:solidFill>
              </a:rPr>
              <a:t> if it incorrectly tries to read a certain type of information (from a Scanner object) – i.e. expects an </a:t>
            </a:r>
            <a:r>
              <a:rPr lang="en-US" sz="2000" dirty="0" err="1">
                <a:solidFill>
                  <a:schemeClr val="tx1"/>
                </a:solidFill>
              </a:rPr>
              <a:t>int</a:t>
            </a:r>
            <a:r>
              <a:rPr lang="en-US" sz="2000" dirty="0">
                <a:solidFill>
                  <a:schemeClr val="tx1"/>
                </a:solidFill>
              </a:rPr>
              <a:t> but finds a String.</a:t>
            </a:r>
          </a:p>
        </p:txBody>
      </p:sp>
      <p:pic>
        <p:nvPicPr>
          <p:cNvPr id="4" name="Picture 3">
            <a:extLst>
              <a:ext uri="{FF2B5EF4-FFF2-40B4-BE49-F238E27FC236}">
                <a16:creationId xmlns:a16="http://schemas.microsoft.com/office/drawing/2014/main" id="{A4A2C1EC-D5B5-49B4-A535-2338E698AB82}"/>
              </a:ext>
            </a:extLst>
          </p:cNvPr>
          <p:cNvPicPr>
            <a:picLocks noChangeAspect="1"/>
          </p:cNvPicPr>
          <p:nvPr/>
        </p:nvPicPr>
        <p:blipFill rotWithShape="1">
          <a:blip r:embed="rId3"/>
          <a:srcRect l="7619" t="48208" r="61448" b="29407"/>
          <a:stretch/>
        </p:blipFill>
        <p:spPr>
          <a:xfrm>
            <a:off x="567180" y="4062159"/>
            <a:ext cx="4478350" cy="1822994"/>
          </a:xfrm>
          <a:prstGeom prst="rect">
            <a:avLst/>
          </a:prstGeom>
        </p:spPr>
      </p:pic>
    </p:spTree>
    <p:extLst>
      <p:ext uri="{BB962C8B-B14F-4D97-AF65-F5344CB8AC3E}">
        <p14:creationId xmlns:p14="http://schemas.microsoft.com/office/powerpoint/2010/main" val="367312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Programming Languages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716505"/>
            <a:ext cx="11057641" cy="4973053"/>
          </a:xfrm>
        </p:spPr>
        <p:txBody>
          <a:bodyPr/>
          <a:lstStyle/>
          <a:p>
            <a:pPr marL="0" indent="0">
              <a:buNone/>
            </a:pPr>
            <a:r>
              <a:rPr lang="en-US" dirty="0"/>
              <a:t>To begin, looking at Java as a programming language lets look at the age-old Hello World program:</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There are many small (syntactical) things going on in the above clip:</a:t>
            </a:r>
          </a:p>
          <a:p>
            <a:r>
              <a:rPr lang="en-US" dirty="0"/>
              <a:t>Programming syntax: curly braces, semi-colons, comments etc.</a:t>
            </a:r>
          </a:p>
          <a:p>
            <a:r>
              <a:rPr lang="en-US" dirty="0"/>
              <a:t>Return types (String, void, main, </a:t>
            </a:r>
            <a:r>
              <a:rPr lang="en-US" dirty="0" err="1"/>
              <a:t>int</a:t>
            </a:r>
            <a:r>
              <a:rPr lang="en-US" dirty="0"/>
              <a:t> etc.)</a:t>
            </a:r>
          </a:p>
          <a:p>
            <a:r>
              <a:rPr lang="en-US" dirty="0"/>
              <a:t>Public</a:t>
            </a:r>
          </a:p>
          <a:p>
            <a:r>
              <a:rPr lang="en-US" dirty="0"/>
              <a:t>Methods &amp; Classes</a:t>
            </a:r>
          </a:p>
          <a:p>
            <a:r>
              <a:rPr lang="en-US" dirty="0"/>
              <a:t>Packages</a:t>
            </a:r>
          </a:p>
        </p:txBody>
      </p:sp>
      <p:pic>
        <p:nvPicPr>
          <p:cNvPr id="5" name="Picture 4">
            <a:extLst>
              <a:ext uri="{FF2B5EF4-FFF2-40B4-BE49-F238E27FC236}">
                <a16:creationId xmlns:a16="http://schemas.microsoft.com/office/drawing/2014/main" id="{F7D4E45D-2518-4578-8225-E07A43DA2C00}"/>
              </a:ext>
            </a:extLst>
          </p:cNvPr>
          <p:cNvPicPr>
            <a:picLocks noChangeAspect="1"/>
          </p:cNvPicPr>
          <p:nvPr/>
        </p:nvPicPr>
        <p:blipFill rotWithShape="1">
          <a:blip r:embed="rId2"/>
          <a:srcRect l="60462" t="32934" r="11913" b="47110"/>
          <a:stretch/>
        </p:blipFill>
        <p:spPr>
          <a:xfrm>
            <a:off x="3639552" y="2110342"/>
            <a:ext cx="4912895" cy="1996438"/>
          </a:xfrm>
          <a:prstGeom prst="rect">
            <a:avLst/>
          </a:prstGeom>
        </p:spPr>
      </p:pic>
    </p:spTree>
    <p:extLst>
      <p:ext uri="{BB962C8B-B14F-4D97-AF65-F5344CB8AC3E}">
        <p14:creationId xmlns:p14="http://schemas.microsoft.com/office/powerpoint/2010/main" val="1917583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Random</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We covered </a:t>
            </a:r>
            <a:r>
              <a:rPr lang="en-US" sz="2000" dirty="0" err="1">
                <a:solidFill>
                  <a:schemeClr val="tx1"/>
                </a:solidFill>
              </a:rPr>
              <a:t>math.random</a:t>
            </a:r>
            <a:r>
              <a:rPr lang="en-US" sz="2000" dirty="0">
                <a:solidFill>
                  <a:schemeClr val="tx1"/>
                </a:solidFill>
              </a:rPr>
              <a:t>( ) before but you can use the Random class to, very specifically, generate random numbers by choosing the </a:t>
            </a:r>
            <a:r>
              <a:rPr lang="en-US" sz="2000" i="1" dirty="0">
                <a:solidFill>
                  <a:schemeClr val="tx1"/>
                </a:solidFill>
              </a:rPr>
              <a:t>seed</a:t>
            </a:r>
            <a:r>
              <a:rPr lang="en-US" sz="2000" dirty="0">
                <a:solidFill>
                  <a:schemeClr val="tx1"/>
                </a:solidFill>
              </a:rPr>
              <a:t> for the random number generator (RNG). This can be particularly useful as it’ll allow you to control the randomness, you’ll even see the same sequence of random numbers! Again you’ll need to import it but then you could run the following:</a:t>
            </a:r>
          </a:p>
          <a:p>
            <a:pPr marL="0" indent="0">
              <a:buNone/>
            </a:pPr>
            <a:r>
              <a:rPr lang="en-US" sz="2000" dirty="0">
                <a:solidFill>
                  <a:schemeClr val="tx1"/>
                </a:solidFill>
              </a:rPr>
              <a:t>	import </a:t>
            </a:r>
            <a:r>
              <a:rPr lang="en-US" sz="2000" dirty="0" err="1">
                <a:solidFill>
                  <a:schemeClr val="tx1"/>
                </a:solidFill>
              </a:rPr>
              <a:t>java.util.Random</a:t>
            </a:r>
            <a:r>
              <a:rPr lang="en-US" sz="2000" dirty="0">
                <a:solidFill>
                  <a:schemeClr val="tx1"/>
                </a:solidFill>
              </a:rPr>
              <a:t>;</a:t>
            </a:r>
          </a:p>
          <a:p>
            <a:pPr marL="0" indent="0">
              <a:buNone/>
            </a:pPr>
            <a:r>
              <a:rPr lang="en-US" sz="2000" dirty="0">
                <a:solidFill>
                  <a:schemeClr val="tx1"/>
                </a:solidFill>
              </a:rPr>
              <a:t>	…</a:t>
            </a:r>
          </a:p>
          <a:p>
            <a:pPr marL="0" indent="0">
              <a:buNone/>
            </a:pPr>
            <a:r>
              <a:rPr lang="en-US" sz="2000" dirty="0">
                <a:solidFill>
                  <a:schemeClr val="tx1"/>
                </a:solidFill>
              </a:rPr>
              <a:t>	Random </a:t>
            </a:r>
            <a:r>
              <a:rPr lang="en-US" sz="2000" dirty="0" err="1">
                <a:solidFill>
                  <a:schemeClr val="tx1"/>
                </a:solidFill>
              </a:rPr>
              <a:t>randomGenerator</a:t>
            </a:r>
            <a:r>
              <a:rPr lang="en-US" sz="2000" dirty="0">
                <a:solidFill>
                  <a:schemeClr val="tx1"/>
                </a:solidFill>
              </a:rPr>
              <a:t> = new Random( );	// Use this if you just want a RNG</a:t>
            </a:r>
          </a:p>
          <a:p>
            <a:pPr marL="0" indent="0">
              <a:buNone/>
            </a:pPr>
            <a:r>
              <a:rPr lang="en-US" sz="2000" dirty="0">
                <a:solidFill>
                  <a:schemeClr val="tx1"/>
                </a:solidFill>
              </a:rPr>
              <a:t>	Random </a:t>
            </a:r>
            <a:r>
              <a:rPr lang="en-US" sz="2000" dirty="0" err="1">
                <a:solidFill>
                  <a:schemeClr val="tx1"/>
                </a:solidFill>
              </a:rPr>
              <a:t>otherGenerator</a:t>
            </a:r>
            <a:r>
              <a:rPr lang="en-US" sz="2000" dirty="0">
                <a:solidFill>
                  <a:schemeClr val="tx1"/>
                </a:solidFill>
              </a:rPr>
              <a:t> – new Random( seed );	// Use this if you want a seed</a:t>
            </a:r>
          </a:p>
        </p:txBody>
      </p:sp>
    </p:spTree>
    <p:extLst>
      <p:ext uri="{BB962C8B-B14F-4D97-AF65-F5344CB8AC3E}">
        <p14:creationId xmlns:p14="http://schemas.microsoft.com/office/powerpoint/2010/main" val="3131234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Objects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As you’ve learned in class, a Java class </a:t>
            </a:r>
            <a:r>
              <a:rPr lang="en-US" sz="2000" dirty="0">
                <a:sym typeface="Symbol" panose="05050102010706020507" pitchFamily="18" charset="2"/>
              </a:rPr>
              <a:t>can be thought of as a template that defines what type of information we want to package together (attributes) and what we want to be able to do with it (methods); a particular instance of a class is an Object. Because Java is an Object Oriented language it uses Objects to represent and manipulate data.</a:t>
            </a:r>
          </a:p>
          <a:p>
            <a:pPr marL="0" indent="0">
              <a:buNone/>
            </a:pPr>
            <a:endParaRPr lang="en-US" sz="2000" dirty="0">
              <a:solidFill>
                <a:schemeClr val="tx1"/>
              </a:solidFill>
              <a:sym typeface="Symbol" panose="05050102010706020507" pitchFamily="18" charset="2"/>
            </a:endParaRPr>
          </a:p>
          <a:p>
            <a:pPr marL="0" indent="0">
              <a:buNone/>
            </a:pPr>
            <a:r>
              <a:rPr lang="en-US" sz="2000" dirty="0">
                <a:solidFill>
                  <a:schemeClr val="tx1"/>
                </a:solidFill>
                <a:sym typeface="Symbol" panose="05050102010706020507" pitchFamily="18" charset="2"/>
              </a:rPr>
              <a:t>More than this, we can define our own classes! Generally it’ll follow this structure:</a:t>
            </a:r>
            <a:endParaRPr lang="en-US" sz="2000" dirty="0">
              <a:solidFill>
                <a:schemeClr val="tx1"/>
              </a:solidFill>
            </a:endParaRPr>
          </a:p>
        </p:txBody>
      </p:sp>
      <p:pic>
        <p:nvPicPr>
          <p:cNvPr id="3" name="Picture 2">
            <a:extLst>
              <a:ext uri="{FF2B5EF4-FFF2-40B4-BE49-F238E27FC236}">
                <a16:creationId xmlns:a16="http://schemas.microsoft.com/office/drawing/2014/main" id="{333206EB-E60F-4917-808B-925C8DB9A629}"/>
              </a:ext>
            </a:extLst>
          </p:cNvPr>
          <p:cNvPicPr>
            <a:picLocks noChangeAspect="1"/>
          </p:cNvPicPr>
          <p:nvPr/>
        </p:nvPicPr>
        <p:blipFill rotWithShape="1">
          <a:blip r:embed="rId3"/>
          <a:srcRect l="5616" t="45952" r="59821" b="29392"/>
          <a:stretch/>
        </p:blipFill>
        <p:spPr>
          <a:xfrm>
            <a:off x="567179" y="3853756"/>
            <a:ext cx="6727371" cy="2699428"/>
          </a:xfrm>
          <a:prstGeom prst="rect">
            <a:avLst/>
          </a:prstGeom>
        </p:spPr>
      </p:pic>
    </p:spTree>
    <p:extLst>
      <p:ext uri="{BB962C8B-B14F-4D97-AF65-F5344CB8AC3E}">
        <p14:creationId xmlns:p14="http://schemas.microsoft.com/office/powerpoint/2010/main" val="162228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Objects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The variables that denote the data stored by an object are called attributes (or fields depending on context). These are declared at the very beginning of the class definition with the following syntax:</a:t>
            </a:r>
          </a:p>
          <a:p>
            <a:pPr marL="0" indent="0">
              <a:buNone/>
            </a:pPr>
            <a:r>
              <a:rPr lang="en-US" sz="2000" dirty="0">
                <a:solidFill>
                  <a:schemeClr val="tx1"/>
                </a:solidFill>
              </a:rPr>
              <a:t>	&lt;modifier&gt; &lt;type&gt; &lt;</a:t>
            </a:r>
            <a:r>
              <a:rPr lang="en-US" sz="2000" dirty="0" err="1">
                <a:solidFill>
                  <a:schemeClr val="tx1"/>
                </a:solidFill>
              </a:rPr>
              <a:t>variable_name</a:t>
            </a:r>
            <a:r>
              <a:rPr lang="en-US" sz="2000" dirty="0">
                <a:solidFill>
                  <a:schemeClr val="tx1"/>
                </a:solidFill>
              </a:rPr>
              <a:t>&gt;;</a:t>
            </a:r>
          </a:p>
          <a:p>
            <a:pPr marL="0" indent="0">
              <a:buNone/>
            </a:pPr>
            <a:r>
              <a:rPr lang="en-US" sz="2000" dirty="0">
                <a:solidFill>
                  <a:schemeClr val="tx1"/>
                </a:solidFill>
              </a:rPr>
              <a:t>Note that modifiers are keywords that you add to definitions to change their meaning such as private/public, static and final.  The distinction between public and private is very important as it affects how other developers can access – a crucial security aspect!</a:t>
            </a:r>
          </a:p>
          <a:p>
            <a:pPr marL="0" indent="0">
              <a:buNone/>
            </a:pPr>
            <a:endParaRPr lang="en-US" sz="2000" dirty="0">
              <a:solidFill>
                <a:schemeClr val="tx1"/>
              </a:solidFill>
            </a:endParaRPr>
          </a:p>
          <a:p>
            <a:pPr marL="0" indent="0">
              <a:buNone/>
            </a:pPr>
            <a:r>
              <a:rPr lang="en-US" sz="2000" dirty="0">
                <a:solidFill>
                  <a:schemeClr val="tx1"/>
                </a:solidFill>
              </a:rPr>
              <a:t>As for static:</a:t>
            </a:r>
          </a:p>
        </p:txBody>
      </p:sp>
      <p:pic>
        <p:nvPicPr>
          <p:cNvPr id="4" name="Picture 3">
            <a:extLst>
              <a:ext uri="{FF2B5EF4-FFF2-40B4-BE49-F238E27FC236}">
                <a16:creationId xmlns:a16="http://schemas.microsoft.com/office/drawing/2014/main" id="{493DE715-D4EA-4EB3-B802-42448E383A90}"/>
              </a:ext>
            </a:extLst>
          </p:cNvPr>
          <p:cNvPicPr>
            <a:picLocks noChangeAspect="1"/>
          </p:cNvPicPr>
          <p:nvPr/>
        </p:nvPicPr>
        <p:blipFill rotWithShape="1">
          <a:blip r:embed="rId3"/>
          <a:srcRect l="5625" t="50000" r="60357" b="30952"/>
          <a:stretch/>
        </p:blipFill>
        <p:spPr>
          <a:xfrm>
            <a:off x="583508" y="4620984"/>
            <a:ext cx="6843301" cy="2155371"/>
          </a:xfrm>
          <a:prstGeom prst="rect">
            <a:avLst/>
          </a:prstGeom>
        </p:spPr>
      </p:pic>
    </p:spTree>
    <p:extLst>
      <p:ext uri="{BB962C8B-B14F-4D97-AF65-F5344CB8AC3E}">
        <p14:creationId xmlns:p14="http://schemas.microsoft.com/office/powerpoint/2010/main" val="3154063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Objects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Constructors are special methods, called at the conception of an Object – they have no return type and are non-static. They must have the same name as the class; the general syntax is:</a:t>
            </a:r>
          </a:p>
          <a:p>
            <a:pPr marL="0" indent="0">
              <a:buNone/>
            </a:pPr>
            <a:r>
              <a:rPr lang="en-US" sz="2000" dirty="0">
                <a:solidFill>
                  <a:schemeClr val="tx1"/>
                </a:solidFill>
              </a:rPr>
              <a:t>	public </a:t>
            </a:r>
            <a:r>
              <a:rPr lang="en-US" sz="2000" dirty="0" err="1">
                <a:solidFill>
                  <a:schemeClr val="tx1"/>
                </a:solidFill>
              </a:rPr>
              <a:t>ClassName</a:t>
            </a:r>
            <a:r>
              <a:rPr lang="en-US" sz="2000" dirty="0">
                <a:solidFill>
                  <a:schemeClr val="tx1"/>
                </a:solidFill>
              </a:rPr>
              <a:t>( &lt;parameters&gt; ) {</a:t>
            </a:r>
          </a:p>
          <a:p>
            <a:pPr marL="0" indent="0">
              <a:buNone/>
            </a:pPr>
            <a:r>
              <a:rPr lang="en-US" sz="2000" dirty="0">
                <a:solidFill>
                  <a:schemeClr val="tx1"/>
                </a:solidFill>
              </a:rPr>
              <a:t>		// Code</a:t>
            </a:r>
          </a:p>
          <a:p>
            <a:pPr marL="0" indent="0">
              <a:buNone/>
            </a:pPr>
            <a:r>
              <a:rPr lang="en-US" sz="2000" dirty="0">
                <a:solidFill>
                  <a:schemeClr val="tx1"/>
                </a:solidFill>
              </a:rPr>
              <a:t>	}</a:t>
            </a:r>
          </a:p>
          <a:p>
            <a:pPr marL="0" indent="0">
              <a:buNone/>
            </a:pPr>
            <a:endParaRPr lang="en-US" sz="2000" dirty="0">
              <a:solidFill>
                <a:schemeClr val="tx1"/>
              </a:solidFill>
            </a:endParaRPr>
          </a:p>
          <a:p>
            <a:pPr marL="0" indent="0">
              <a:buNone/>
            </a:pPr>
            <a:r>
              <a:rPr lang="en-US" sz="2000" dirty="0">
                <a:solidFill>
                  <a:schemeClr val="tx1"/>
                </a:solidFill>
              </a:rPr>
              <a:t>Another important concept in Object Oriented Programming (OOP) is the keyword </a:t>
            </a:r>
            <a:r>
              <a:rPr lang="en-US" sz="2000" i="1" dirty="0">
                <a:solidFill>
                  <a:schemeClr val="tx1"/>
                </a:solidFill>
              </a:rPr>
              <a:t>this</a:t>
            </a:r>
            <a:r>
              <a:rPr lang="en-US" sz="2000" dirty="0">
                <a:solidFill>
                  <a:schemeClr val="tx1"/>
                </a:solidFill>
              </a:rPr>
              <a:t>. It refers to the Object on which methods are being called. For instance, in a constructor, it refers to the Object that is being constructed, e.g.</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Note: because static methods are associated to the entire class, it doesn’t make sense to use </a:t>
            </a:r>
            <a:r>
              <a:rPr lang="en-US" sz="2000" i="1" dirty="0">
                <a:solidFill>
                  <a:schemeClr val="tx1"/>
                </a:solidFill>
              </a:rPr>
              <a:t>this</a:t>
            </a:r>
            <a:r>
              <a:rPr lang="en-US" sz="2000" dirty="0">
                <a:solidFill>
                  <a:schemeClr val="tx1"/>
                </a:solidFill>
              </a:rPr>
              <a:t>!</a:t>
            </a:r>
          </a:p>
        </p:txBody>
      </p:sp>
      <p:pic>
        <p:nvPicPr>
          <p:cNvPr id="9" name="Picture 8">
            <a:extLst>
              <a:ext uri="{FF2B5EF4-FFF2-40B4-BE49-F238E27FC236}">
                <a16:creationId xmlns:a16="http://schemas.microsoft.com/office/drawing/2014/main" id="{FD34944F-83B7-429D-8140-789B32B1252B}"/>
              </a:ext>
            </a:extLst>
          </p:cNvPr>
          <p:cNvPicPr>
            <a:picLocks noChangeAspect="1"/>
          </p:cNvPicPr>
          <p:nvPr/>
        </p:nvPicPr>
        <p:blipFill rotWithShape="1">
          <a:blip r:embed="rId3"/>
          <a:srcRect l="9509" t="58572" r="64375" b="32381"/>
          <a:stretch/>
        </p:blipFill>
        <p:spPr>
          <a:xfrm>
            <a:off x="567180" y="5094513"/>
            <a:ext cx="4723278" cy="920435"/>
          </a:xfrm>
          <a:prstGeom prst="rect">
            <a:avLst/>
          </a:prstGeom>
        </p:spPr>
      </p:pic>
    </p:spTree>
    <p:extLst>
      <p:ext uri="{BB962C8B-B14F-4D97-AF65-F5344CB8AC3E}">
        <p14:creationId xmlns:p14="http://schemas.microsoft.com/office/powerpoint/2010/main" val="4132781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Objects</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Now that we’re creating our own classes, you can imagine you’d want two methods with the same name that handle different types or numbers of parameters (such as your constructor); this is called </a:t>
            </a:r>
            <a:r>
              <a:rPr lang="en-US" sz="2000" i="1" dirty="0">
                <a:solidFill>
                  <a:schemeClr val="tx1"/>
                </a:solidFill>
              </a:rPr>
              <a:t>overloading</a:t>
            </a:r>
            <a:r>
              <a:rPr lang="en-US" sz="2000" dirty="0">
                <a:solidFill>
                  <a:schemeClr val="tx1"/>
                </a:solidFill>
              </a:rPr>
              <a:t> and is done by simply creating a method declaration with different parameters!</a:t>
            </a:r>
          </a:p>
          <a:p>
            <a:pPr marL="0" indent="0">
              <a:buNone/>
            </a:pPr>
            <a:endParaRPr lang="en-US" sz="2000" dirty="0">
              <a:solidFill>
                <a:schemeClr val="tx1"/>
              </a:solidFill>
            </a:endParaRPr>
          </a:p>
          <a:p>
            <a:pPr marL="0" indent="0">
              <a:buNone/>
            </a:pPr>
            <a:r>
              <a:rPr lang="en-US" sz="2000" dirty="0">
                <a:solidFill>
                  <a:schemeClr val="tx1"/>
                </a:solidFill>
              </a:rPr>
              <a:t>On the topic of methods, now that we’ve seen private attributes, we can see that we have a need for </a:t>
            </a:r>
            <a:r>
              <a:rPr lang="en-US" sz="2000" i="1" dirty="0">
                <a:solidFill>
                  <a:schemeClr val="tx1"/>
                </a:solidFill>
              </a:rPr>
              <a:t>getters</a:t>
            </a:r>
            <a:r>
              <a:rPr lang="en-US" sz="2000" dirty="0">
                <a:solidFill>
                  <a:schemeClr val="tx1"/>
                </a:solidFill>
              </a:rPr>
              <a:t> and </a:t>
            </a:r>
            <a:r>
              <a:rPr lang="en-US" sz="2000" i="1" dirty="0">
                <a:solidFill>
                  <a:schemeClr val="tx1"/>
                </a:solidFill>
              </a:rPr>
              <a:t>setters</a:t>
            </a:r>
            <a:r>
              <a:rPr lang="en-US" sz="2000" dirty="0">
                <a:solidFill>
                  <a:schemeClr val="tx1"/>
                </a:solidFill>
              </a:rPr>
              <a:t> (formally called accessors and mutators) with the following syntax, respectively:</a:t>
            </a:r>
          </a:p>
        </p:txBody>
      </p:sp>
      <p:pic>
        <p:nvPicPr>
          <p:cNvPr id="3" name="Picture 2">
            <a:extLst>
              <a:ext uri="{FF2B5EF4-FFF2-40B4-BE49-F238E27FC236}">
                <a16:creationId xmlns:a16="http://schemas.microsoft.com/office/drawing/2014/main" id="{81408FC8-0368-4757-997B-949B0479FA2E}"/>
              </a:ext>
            </a:extLst>
          </p:cNvPr>
          <p:cNvPicPr>
            <a:picLocks noChangeAspect="1"/>
          </p:cNvPicPr>
          <p:nvPr/>
        </p:nvPicPr>
        <p:blipFill rotWithShape="1">
          <a:blip r:embed="rId3"/>
          <a:srcRect l="12723" t="56429" r="69062" b="34286"/>
          <a:stretch/>
        </p:blipFill>
        <p:spPr>
          <a:xfrm>
            <a:off x="2231136" y="3911255"/>
            <a:ext cx="3473424" cy="996044"/>
          </a:xfrm>
          <a:prstGeom prst="rect">
            <a:avLst/>
          </a:prstGeom>
        </p:spPr>
      </p:pic>
      <p:pic>
        <p:nvPicPr>
          <p:cNvPr id="4" name="Picture 3">
            <a:extLst>
              <a:ext uri="{FF2B5EF4-FFF2-40B4-BE49-F238E27FC236}">
                <a16:creationId xmlns:a16="http://schemas.microsoft.com/office/drawing/2014/main" id="{B4E5AE97-B351-42C6-94FE-46D86A2F7907}"/>
              </a:ext>
            </a:extLst>
          </p:cNvPr>
          <p:cNvPicPr>
            <a:picLocks noChangeAspect="1"/>
          </p:cNvPicPr>
          <p:nvPr/>
        </p:nvPicPr>
        <p:blipFill rotWithShape="1">
          <a:blip r:embed="rId4"/>
          <a:srcRect l="10402" t="56349" r="65830" b="34365"/>
          <a:stretch/>
        </p:blipFill>
        <p:spPr>
          <a:xfrm>
            <a:off x="6096000" y="3911255"/>
            <a:ext cx="4532654" cy="996044"/>
          </a:xfrm>
          <a:prstGeom prst="rect">
            <a:avLst/>
          </a:prstGeom>
        </p:spPr>
      </p:pic>
    </p:spTree>
    <p:extLst>
      <p:ext uri="{BB962C8B-B14F-4D97-AF65-F5344CB8AC3E}">
        <p14:creationId xmlns:p14="http://schemas.microsoft.com/office/powerpoint/2010/main" val="2938956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Exceptions (contd.)</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If you want to </a:t>
            </a:r>
            <a:r>
              <a:rPr lang="en-US" sz="2000" i="1" dirty="0">
                <a:solidFill>
                  <a:schemeClr val="tx1"/>
                </a:solidFill>
              </a:rPr>
              <a:t>throw</a:t>
            </a:r>
            <a:r>
              <a:rPr lang="en-US" sz="2000" dirty="0">
                <a:solidFill>
                  <a:schemeClr val="tx1"/>
                </a:solidFill>
              </a:rPr>
              <a:t> (i.e. create) a new exception you do so with the following syntax:</a:t>
            </a:r>
          </a:p>
          <a:p>
            <a:pPr marL="0" indent="0">
              <a:buNone/>
            </a:pPr>
            <a:r>
              <a:rPr lang="en-US" sz="2000" dirty="0">
                <a:solidFill>
                  <a:schemeClr val="tx1"/>
                </a:solidFill>
              </a:rPr>
              <a:t>	throw new &lt;</a:t>
            </a:r>
            <a:r>
              <a:rPr lang="en-US" sz="2000" dirty="0" err="1">
                <a:solidFill>
                  <a:schemeClr val="tx1"/>
                </a:solidFill>
              </a:rPr>
              <a:t>name_of_exception</a:t>
            </a:r>
            <a:r>
              <a:rPr lang="en-US" sz="2000" dirty="0">
                <a:solidFill>
                  <a:schemeClr val="tx1"/>
                </a:solidFill>
              </a:rPr>
              <a:t>&gt; (message);	</a:t>
            </a:r>
            <a:r>
              <a:rPr lang="en-US" sz="2000" i="1" dirty="0">
                <a:solidFill>
                  <a:schemeClr val="tx1"/>
                </a:solidFill>
              </a:rPr>
              <a:t>note: message is an optional String</a:t>
            </a:r>
            <a:endParaRPr lang="en-US" sz="2000" dirty="0">
              <a:solidFill>
                <a:schemeClr val="tx1"/>
              </a:solidFill>
            </a:endParaRPr>
          </a:p>
          <a:p>
            <a:pPr marL="0" indent="0">
              <a:buNone/>
            </a:pPr>
            <a:r>
              <a:rPr lang="en-US" sz="2000" dirty="0">
                <a:solidFill>
                  <a:schemeClr val="tx1"/>
                </a:solidFill>
              </a:rPr>
              <a:t>But we can also catch exceptions: we can divert the control flow to circumvent an exception and have our own code be executed with the following syntax:</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Note: there’s an additional block you can add: </a:t>
            </a:r>
            <a:r>
              <a:rPr lang="en-US" sz="2000" i="1" dirty="0">
                <a:solidFill>
                  <a:schemeClr val="tx1"/>
                </a:solidFill>
              </a:rPr>
              <a:t>finally</a:t>
            </a:r>
            <a:r>
              <a:rPr lang="en-US" sz="2000" dirty="0">
                <a:solidFill>
                  <a:schemeClr val="tx1"/>
                </a:solidFill>
              </a:rPr>
              <a:t>. The </a:t>
            </a:r>
            <a:r>
              <a:rPr lang="en-US" sz="2000" i="1" dirty="0">
                <a:solidFill>
                  <a:schemeClr val="tx1"/>
                </a:solidFill>
              </a:rPr>
              <a:t>finally</a:t>
            </a:r>
            <a:r>
              <a:rPr lang="en-US" sz="2000" dirty="0">
                <a:solidFill>
                  <a:schemeClr val="tx1"/>
                </a:solidFill>
              </a:rPr>
              <a:t> block </a:t>
            </a:r>
            <a:r>
              <a:rPr lang="en-US" sz="2000" u="sng" dirty="0">
                <a:solidFill>
                  <a:schemeClr val="tx1"/>
                </a:solidFill>
              </a:rPr>
              <a:t>always</a:t>
            </a:r>
            <a:r>
              <a:rPr lang="en-US" sz="2000" dirty="0">
                <a:solidFill>
                  <a:schemeClr val="tx1"/>
                </a:solidFill>
              </a:rPr>
              <a:t> executes – even when there’s a return statement (or something similar)</a:t>
            </a:r>
          </a:p>
          <a:p>
            <a:pPr marL="0" indent="0">
              <a:buNone/>
            </a:pPr>
            <a:endParaRPr lang="en-US" sz="2000" dirty="0">
              <a:solidFill>
                <a:schemeClr val="tx1"/>
              </a:solidFill>
            </a:endParaRPr>
          </a:p>
          <a:p>
            <a:pPr marL="0" indent="0">
              <a:buNone/>
            </a:pPr>
            <a:endParaRPr lang="en-US" sz="2000" dirty="0">
              <a:solidFill>
                <a:schemeClr val="tx1"/>
              </a:solidFill>
            </a:endParaRPr>
          </a:p>
        </p:txBody>
      </p:sp>
      <p:pic>
        <p:nvPicPr>
          <p:cNvPr id="6" name="Picture 5">
            <a:extLst>
              <a:ext uri="{FF2B5EF4-FFF2-40B4-BE49-F238E27FC236}">
                <a16:creationId xmlns:a16="http://schemas.microsoft.com/office/drawing/2014/main" id="{28E5135C-5DE5-4FCA-AD53-A19703B228E3}"/>
              </a:ext>
            </a:extLst>
          </p:cNvPr>
          <p:cNvPicPr>
            <a:picLocks noChangeAspect="1"/>
          </p:cNvPicPr>
          <p:nvPr/>
        </p:nvPicPr>
        <p:blipFill rotWithShape="1">
          <a:blip r:embed="rId3"/>
          <a:srcRect l="4895" t="52143" r="59018" b="27619"/>
          <a:stretch/>
        </p:blipFill>
        <p:spPr>
          <a:xfrm>
            <a:off x="567179" y="3199734"/>
            <a:ext cx="5649686" cy="1782269"/>
          </a:xfrm>
          <a:prstGeom prst="rect">
            <a:avLst/>
          </a:prstGeom>
        </p:spPr>
      </p:pic>
      <p:sp>
        <p:nvSpPr>
          <p:cNvPr id="7" name="Rectangle 6">
            <a:extLst>
              <a:ext uri="{FF2B5EF4-FFF2-40B4-BE49-F238E27FC236}">
                <a16:creationId xmlns:a16="http://schemas.microsoft.com/office/drawing/2014/main" id="{B2F2F21F-A248-49D3-9524-7F78D76410D5}"/>
              </a:ext>
            </a:extLst>
          </p:cNvPr>
          <p:cNvSpPr/>
          <p:nvPr/>
        </p:nvSpPr>
        <p:spPr>
          <a:xfrm>
            <a:off x="6216865" y="3429000"/>
            <a:ext cx="3286364" cy="923330"/>
          </a:xfrm>
          <a:prstGeom prst="rect">
            <a:avLst/>
          </a:prstGeom>
        </p:spPr>
        <p:txBody>
          <a:bodyPr wrap="square">
            <a:spAutoFit/>
          </a:bodyPr>
          <a:lstStyle/>
          <a:p>
            <a:r>
              <a:rPr lang="en-US" i="1" dirty="0"/>
              <a:t>e</a:t>
            </a:r>
            <a:r>
              <a:rPr lang="en-US" dirty="0"/>
              <a:t> is a super useful as it can show us all the errors with:</a:t>
            </a:r>
          </a:p>
          <a:p>
            <a:r>
              <a:rPr lang="en-US" dirty="0"/>
              <a:t> 	</a:t>
            </a:r>
            <a:r>
              <a:rPr lang="en-US" dirty="0" err="1"/>
              <a:t>e.printStackTrace</a:t>
            </a:r>
            <a:r>
              <a:rPr lang="en-US" dirty="0"/>
              <a:t>();</a:t>
            </a:r>
          </a:p>
        </p:txBody>
      </p:sp>
    </p:spTree>
    <p:extLst>
      <p:ext uri="{BB962C8B-B14F-4D97-AF65-F5344CB8AC3E}">
        <p14:creationId xmlns:p14="http://schemas.microsoft.com/office/powerpoint/2010/main" val="10441468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Exceptions (contd.)</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One final comment about exceptions is that there are two types: checked and unchecked:</a:t>
            </a: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The difference is that unchecked exceptions, unsurprisingly, are not checked at compile time; this means that they pop up during run-time, causing your computer to crash. Checked exceptions have their own problems however, either: you specify in the method header that an exception is expected or you use a try/catch block with the former looking similar to:</a:t>
            </a:r>
          </a:p>
        </p:txBody>
      </p:sp>
      <p:pic>
        <p:nvPicPr>
          <p:cNvPr id="3" name="Picture 2">
            <a:extLst>
              <a:ext uri="{FF2B5EF4-FFF2-40B4-BE49-F238E27FC236}">
                <a16:creationId xmlns:a16="http://schemas.microsoft.com/office/drawing/2014/main" id="{87685FEA-5C5C-453E-8ED1-F2F5DCAB3768}"/>
              </a:ext>
            </a:extLst>
          </p:cNvPr>
          <p:cNvPicPr>
            <a:picLocks noChangeAspect="1"/>
          </p:cNvPicPr>
          <p:nvPr/>
        </p:nvPicPr>
        <p:blipFill rotWithShape="1">
          <a:blip r:embed="rId3"/>
          <a:srcRect l="16339" t="49012" r="64643" b="28333"/>
          <a:stretch/>
        </p:blipFill>
        <p:spPr>
          <a:xfrm>
            <a:off x="979715" y="2057400"/>
            <a:ext cx="3722914" cy="2494592"/>
          </a:xfrm>
          <a:prstGeom prst="rect">
            <a:avLst/>
          </a:prstGeom>
        </p:spPr>
      </p:pic>
      <p:pic>
        <p:nvPicPr>
          <p:cNvPr id="4" name="Picture 3">
            <a:extLst>
              <a:ext uri="{FF2B5EF4-FFF2-40B4-BE49-F238E27FC236}">
                <a16:creationId xmlns:a16="http://schemas.microsoft.com/office/drawing/2014/main" id="{762E5756-432E-4B0C-B8CD-943652EE55E4}"/>
              </a:ext>
            </a:extLst>
          </p:cNvPr>
          <p:cNvPicPr>
            <a:picLocks noChangeAspect="1"/>
          </p:cNvPicPr>
          <p:nvPr/>
        </p:nvPicPr>
        <p:blipFill rotWithShape="1">
          <a:blip r:embed="rId4"/>
          <a:srcRect l="18800" t="57535" r="69004" b="39335"/>
          <a:stretch/>
        </p:blipFill>
        <p:spPr>
          <a:xfrm>
            <a:off x="979715" y="6035059"/>
            <a:ext cx="4523014" cy="653143"/>
          </a:xfrm>
          <a:prstGeom prst="rect">
            <a:avLst/>
          </a:prstGeom>
        </p:spPr>
      </p:pic>
    </p:spTree>
    <p:extLst>
      <p:ext uri="{BB962C8B-B14F-4D97-AF65-F5344CB8AC3E}">
        <p14:creationId xmlns:p14="http://schemas.microsoft.com/office/powerpoint/2010/main" val="68263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FILE i/o</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Similarly to other functions and methods we’ve seen so far that handle input from outside your code (such as Scanners), there are Objects that allow you to manipulate and interact with files; these operations are called file I/O (aka input/output). Note: because of the inherent complexity with I/O, you’ll need to handle the (checked) exception </a:t>
            </a:r>
            <a:r>
              <a:rPr lang="en-US" sz="2000" i="1" dirty="0" err="1">
                <a:solidFill>
                  <a:schemeClr val="tx1"/>
                </a:solidFill>
              </a:rPr>
              <a:t>IOException</a:t>
            </a:r>
            <a:r>
              <a:rPr lang="en-US" sz="2000" dirty="0">
                <a:solidFill>
                  <a:schemeClr val="tx1"/>
                </a:solidFill>
              </a:rPr>
              <a:t> and include:</a:t>
            </a:r>
          </a:p>
          <a:p>
            <a:pPr marL="0" indent="0">
              <a:buNone/>
            </a:pPr>
            <a:r>
              <a:rPr lang="en-US" sz="2000" dirty="0">
                <a:solidFill>
                  <a:schemeClr val="tx1"/>
                </a:solidFill>
              </a:rPr>
              <a:t>	import java.io.*;</a:t>
            </a:r>
          </a:p>
          <a:p>
            <a:pPr marL="0" indent="0">
              <a:buNone/>
            </a:pPr>
            <a:r>
              <a:rPr lang="en-US" sz="2000" dirty="0">
                <a:solidFill>
                  <a:schemeClr val="tx1"/>
                </a:solidFill>
              </a:rPr>
              <a:t>In Java, the standard form for writing to a file is, to take an example from your slides:</a:t>
            </a:r>
          </a:p>
          <a:p>
            <a:pPr marL="0" indent="0">
              <a:buNone/>
            </a:pPr>
            <a:endParaRPr lang="en-US" sz="2000" dirty="0">
              <a:solidFill>
                <a:schemeClr val="tx1"/>
              </a:solidFill>
            </a:endParaRPr>
          </a:p>
        </p:txBody>
      </p:sp>
      <p:pic>
        <p:nvPicPr>
          <p:cNvPr id="10" name="Picture 9">
            <a:extLst>
              <a:ext uri="{FF2B5EF4-FFF2-40B4-BE49-F238E27FC236}">
                <a16:creationId xmlns:a16="http://schemas.microsoft.com/office/drawing/2014/main" id="{6BF86BF5-4EFC-4F5B-A7B2-25EE80962A93}"/>
              </a:ext>
            </a:extLst>
          </p:cNvPr>
          <p:cNvPicPr>
            <a:picLocks noChangeAspect="1"/>
          </p:cNvPicPr>
          <p:nvPr/>
        </p:nvPicPr>
        <p:blipFill rotWithShape="1">
          <a:blip r:embed="rId3"/>
          <a:srcRect l="11251" t="43809" r="54865" b="25476"/>
          <a:stretch/>
        </p:blipFill>
        <p:spPr>
          <a:xfrm>
            <a:off x="567179" y="3865810"/>
            <a:ext cx="5535385" cy="2822392"/>
          </a:xfrm>
          <a:prstGeom prst="rect">
            <a:avLst/>
          </a:prstGeom>
        </p:spPr>
      </p:pic>
    </p:spTree>
    <p:extLst>
      <p:ext uri="{BB962C8B-B14F-4D97-AF65-F5344CB8AC3E}">
        <p14:creationId xmlns:p14="http://schemas.microsoft.com/office/powerpoint/2010/main" val="71584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a:t>FILE i/o</a:t>
            </a:r>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And for reading:</a:t>
            </a:r>
          </a:p>
        </p:txBody>
      </p:sp>
      <p:pic>
        <p:nvPicPr>
          <p:cNvPr id="11" name="Picture 10">
            <a:extLst>
              <a:ext uri="{FF2B5EF4-FFF2-40B4-BE49-F238E27FC236}">
                <a16:creationId xmlns:a16="http://schemas.microsoft.com/office/drawing/2014/main" id="{37BF31B3-EA9C-4C53-9575-14F0D465D413}"/>
              </a:ext>
            </a:extLst>
          </p:cNvPr>
          <p:cNvPicPr>
            <a:picLocks noChangeAspect="1"/>
          </p:cNvPicPr>
          <p:nvPr/>
        </p:nvPicPr>
        <p:blipFill rotWithShape="1">
          <a:blip r:embed="rId3"/>
          <a:srcRect l="17222" t="46905" r="60223" b="28571"/>
          <a:stretch/>
        </p:blipFill>
        <p:spPr>
          <a:xfrm>
            <a:off x="567180" y="2800046"/>
            <a:ext cx="4445692" cy="2719012"/>
          </a:xfrm>
          <a:prstGeom prst="rect">
            <a:avLst/>
          </a:prstGeom>
        </p:spPr>
      </p:pic>
      <p:pic>
        <p:nvPicPr>
          <p:cNvPr id="12" name="Picture 11">
            <a:extLst>
              <a:ext uri="{FF2B5EF4-FFF2-40B4-BE49-F238E27FC236}">
                <a16:creationId xmlns:a16="http://schemas.microsoft.com/office/drawing/2014/main" id="{F370E130-F3F5-4401-B115-6E36A0E927FA}"/>
              </a:ext>
            </a:extLst>
          </p:cNvPr>
          <p:cNvPicPr>
            <a:picLocks noChangeAspect="1"/>
          </p:cNvPicPr>
          <p:nvPr/>
        </p:nvPicPr>
        <p:blipFill rotWithShape="1">
          <a:blip r:embed="rId4"/>
          <a:srcRect l="11919" t="44762" r="56608" b="26191"/>
          <a:stretch/>
        </p:blipFill>
        <p:spPr>
          <a:xfrm>
            <a:off x="5697548" y="2620983"/>
            <a:ext cx="5927272" cy="3077138"/>
          </a:xfrm>
          <a:prstGeom prst="rect">
            <a:avLst/>
          </a:prstGeom>
        </p:spPr>
      </p:pic>
    </p:spTree>
    <p:extLst>
      <p:ext uri="{BB962C8B-B14F-4D97-AF65-F5344CB8AC3E}">
        <p14:creationId xmlns:p14="http://schemas.microsoft.com/office/powerpoint/2010/main" val="8231519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err="1"/>
              <a:t>Arraylist</a:t>
            </a:r>
            <a:endParaRPr lang="en-US" dirty="0"/>
          </a:p>
        </p:txBody>
      </p:sp>
      <p:sp>
        <p:nvSpPr>
          <p:cNvPr id="5" name="Content Placeholder 2">
            <a:extLst>
              <a:ext uri="{FF2B5EF4-FFF2-40B4-BE49-F238E27FC236}">
                <a16:creationId xmlns:a16="http://schemas.microsoft.com/office/drawing/2014/main" id="{5F80CAF7-4E65-45AE-B93B-5844AEB3DD54}"/>
              </a:ext>
            </a:extLst>
          </p:cNvPr>
          <p:cNvSpPr>
            <a:spLocks noGrp="1"/>
          </p:cNvSpPr>
          <p:nvPr>
            <p:ph idx="1"/>
          </p:nvPr>
        </p:nvSpPr>
        <p:spPr>
          <a:xfrm>
            <a:off x="567179" y="1628554"/>
            <a:ext cx="11057641" cy="4924630"/>
          </a:xfrm>
        </p:spPr>
        <p:txBody>
          <a:bodyPr>
            <a:normAutofit/>
          </a:bodyPr>
          <a:lstStyle/>
          <a:p>
            <a:pPr marL="0" indent="0">
              <a:buNone/>
            </a:pPr>
            <a:r>
              <a:rPr lang="en-US" sz="2000" dirty="0">
                <a:solidFill>
                  <a:schemeClr val="tx1"/>
                </a:solidFill>
              </a:rPr>
              <a:t>Another data structure (other than Array or a custom/specific class) is an </a:t>
            </a:r>
            <a:r>
              <a:rPr lang="en-US" sz="2000" i="1" dirty="0" err="1">
                <a:solidFill>
                  <a:schemeClr val="tx1"/>
                </a:solidFill>
              </a:rPr>
              <a:t>Arraylist</a:t>
            </a:r>
            <a:r>
              <a:rPr lang="en-US" sz="2000" dirty="0">
                <a:solidFill>
                  <a:schemeClr val="tx1"/>
                </a:solidFill>
              </a:rPr>
              <a:t>. Unlike </a:t>
            </a:r>
            <a:r>
              <a:rPr lang="en-US" sz="2000" i="1" dirty="0">
                <a:solidFill>
                  <a:schemeClr val="tx1"/>
                </a:solidFill>
              </a:rPr>
              <a:t>Arrays</a:t>
            </a:r>
            <a:r>
              <a:rPr lang="en-US" sz="2000" dirty="0">
                <a:solidFill>
                  <a:schemeClr val="tx1"/>
                </a:solidFill>
              </a:rPr>
              <a:t>, </a:t>
            </a:r>
            <a:r>
              <a:rPr lang="en-US" sz="2000" i="1" dirty="0" err="1">
                <a:solidFill>
                  <a:schemeClr val="tx1"/>
                </a:solidFill>
              </a:rPr>
              <a:t>Arraylists</a:t>
            </a:r>
            <a:r>
              <a:rPr lang="en-US" sz="2000" dirty="0">
                <a:solidFill>
                  <a:schemeClr val="tx1"/>
                </a:solidFill>
              </a:rPr>
              <a:t> are a dynamic data structure: they can grow and shrink to fit the needs of the program (during run-time!) To use </a:t>
            </a:r>
            <a:r>
              <a:rPr lang="en-US" sz="2000" dirty="0" err="1">
                <a:solidFill>
                  <a:schemeClr val="tx1"/>
                </a:solidFill>
              </a:rPr>
              <a:t>Arraylists</a:t>
            </a:r>
            <a:r>
              <a:rPr lang="en-US" sz="2000" dirty="0">
                <a:solidFill>
                  <a:schemeClr val="tx1"/>
                </a:solidFill>
              </a:rPr>
              <a:t> you’ll need to include:</a:t>
            </a:r>
          </a:p>
          <a:p>
            <a:pPr marL="0" indent="0">
              <a:buNone/>
            </a:pPr>
            <a:r>
              <a:rPr lang="en-US" sz="2000" dirty="0">
                <a:solidFill>
                  <a:schemeClr val="tx1"/>
                </a:solidFill>
              </a:rPr>
              <a:t>	import </a:t>
            </a:r>
            <a:r>
              <a:rPr lang="en-US" sz="2000" dirty="0" err="1">
                <a:solidFill>
                  <a:schemeClr val="tx1"/>
                </a:solidFill>
              </a:rPr>
              <a:t>java.util.ArrayList</a:t>
            </a:r>
            <a:r>
              <a:rPr lang="en-US" sz="2000" dirty="0">
                <a:solidFill>
                  <a:schemeClr val="tx1"/>
                </a:solidFill>
              </a:rPr>
              <a:t>;</a:t>
            </a:r>
          </a:p>
          <a:p>
            <a:pPr marL="0" indent="0">
              <a:buNone/>
            </a:pPr>
            <a:r>
              <a:rPr lang="en-US" sz="2000" dirty="0">
                <a:solidFill>
                  <a:schemeClr val="tx1"/>
                </a:solidFill>
              </a:rPr>
              <a:t>And the syntax for usage is:</a:t>
            </a:r>
          </a:p>
          <a:p>
            <a:pPr marL="0" indent="0">
              <a:buNone/>
            </a:pPr>
            <a:r>
              <a:rPr lang="en-US" sz="2000" dirty="0">
                <a:solidFill>
                  <a:schemeClr val="tx1"/>
                </a:solidFill>
              </a:rPr>
              <a:t>	</a:t>
            </a:r>
            <a:r>
              <a:rPr lang="en-US" sz="2000" dirty="0" err="1">
                <a:solidFill>
                  <a:schemeClr val="tx1"/>
                </a:solidFill>
              </a:rPr>
              <a:t>ArrayList</a:t>
            </a:r>
            <a:r>
              <a:rPr lang="en-US" sz="2000" dirty="0">
                <a:solidFill>
                  <a:schemeClr val="tx1"/>
                </a:solidFill>
              </a:rPr>
              <a:t>&lt;type&gt; </a:t>
            </a:r>
            <a:r>
              <a:rPr lang="en-US" sz="2000" dirty="0" err="1">
                <a:solidFill>
                  <a:schemeClr val="tx1"/>
                </a:solidFill>
              </a:rPr>
              <a:t>varName</a:t>
            </a:r>
            <a:r>
              <a:rPr lang="en-US" sz="2000" dirty="0">
                <a:solidFill>
                  <a:schemeClr val="tx1"/>
                </a:solidFill>
              </a:rPr>
              <a:t> = new </a:t>
            </a:r>
            <a:r>
              <a:rPr lang="en-US" sz="2000" dirty="0" err="1">
                <a:solidFill>
                  <a:schemeClr val="tx1"/>
                </a:solidFill>
              </a:rPr>
              <a:t>ArraList</a:t>
            </a:r>
            <a:r>
              <a:rPr lang="en-US" sz="2000" dirty="0">
                <a:solidFill>
                  <a:schemeClr val="tx1"/>
                </a:solidFill>
              </a:rPr>
              <a:t>&lt;type&gt;( );</a:t>
            </a:r>
          </a:p>
          <a:p>
            <a:pPr marL="0" indent="0">
              <a:buNone/>
            </a:pPr>
            <a:r>
              <a:rPr lang="en-US" sz="2000" dirty="0">
                <a:solidFill>
                  <a:schemeClr val="tx1"/>
                </a:solidFill>
              </a:rPr>
              <a:t>We’ll look at some useful methods on the next page:</a:t>
            </a:r>
          </a:p>
        </p:txBody>
      </p:sp>
    </p:spTree>
    <p:extLst>
      <p:ext uri="{BB962C8B-B14F-4D97-AF65-F5344CB8AC3E}">
        <p14:creationId xmlns:p14="http://schemas.microsoft.com/office/powerpoint/2010/main" val="3901254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Programming Languages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878008"/>
            <a:ext cx="11057641" cy="4475658"/>
          </a:xfrm>
        </p:spPr>
        <p:txBody>
          <a:bodyPr/>
          <a:lstStyle/>
          <a:p>
            <a:pPr marL="0" indent="0">
              <a:buNone/>
            </a:pPr>
            <a:r>
              <a:rPr lang="en-US" dirty="0"/>
              <a:t>Code can be:</a:t>
            </a:r>
          </a:p>
          <a:p>
            <a:r>
              <a:rPr lang="en-US" dirty="0"/>
              <a:t>A code block (in a meta sense) that contains code in curly braces</a:t>
            </a:r>
          </a:p>
          <a:p>
            <a:r>
              <a:rPr lang="en-US" dirty="0"/>
              <a:t>A statement – a line of code that ends in a semi-colon and is executed</a:t>
            </a:r>
          </a:p>
          <a:p>
            <a:r>
              <a:rPr lang="en-US" dirty="0"/>
              <a:t>A comment</a:t>
            </a:r>
          </a:p>
          <a:p>
            <a:pPr marL="0" indent="0">
              <a:buNone/>
            </a:pPr>
            <a:endParaRPr lang="en-US" dirty="0"/>
          </a:p>
          <a:p>
            <a:pPr marL="0" indent="0">
              <a:buNone/>
            </a:pPr>
            <a:r>
              <a:rPr lang="en-US" dirty="0"/>
              <a:t>To make sure your code follows best practice(i.e. is readable and clean) you should:</a:t>
            </a:r>
          </a:p>
          <a:p>
            <a:r>
              <a:rPr lang="en-US" dirty="0"/>
              <a:t>Have a line after: opening/closing a curly brace or finish typing a statement with a semi-colon</a:t>
            </a:r>
          </a:p>
          <a:p>
            <a:r>
              <a:rPr lang="en-US" dirty="0"/>
              <a:t>Indent all the code that exists inside a block</a:t>
            </a:r>
          </a:p>
          <a:p>
            <a:r>
              <a:rPr lang="en-US" dirty="0"/>
              <a:t>Use variable names that relate to their purpose</a:t>
            </a:r>
          </a:p>
        </p:txBody>
      </p:sp>
    </p:spTree>
    <p:extLst>
      <p:ext uri="{BB962C8B-B14F-4D97-AF65-F5344CB8AC3E}">
        <p14:creationId xmlns:p14="http://schemas.microsoft.com/office/powerpoint/2010/main" val="1964428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normAutofit/>
          </a:bodyPr>
          <a:lstStyle/>
          <a:p>
            <a:r>
              <a:rPr lang="en-US" dirty="0" err="1"/>
              <a:t>Arraylist</a:t>
            </a:r>
            <a:endParaRPr lang="en-US" dirty="0"/>
          </a:p>
        </p:txBody>
      </p:sp>
      <p:pic>
        <p:nvPicPr>
          <p:cNvPr id="3" name="Content Placeholder 2">
            <a:extLst>
              <a:ext uri="{FF2B5EF4-FFF2-40B4-BE49-F238E27FC236}">
                <a16:creationId xmlns:a16="http://schemas.microsoft.com/office/drawing/2014/main" id="{33188F4C-5D61-42FB-926E-E257BF3FBBD5}"/>
              </a:ext>
            </a:extLst>
          </p:cNvPr>
          <p:cNvPicPr>
            <a:picLocks noGrp="1" noChangeAspect="1"/>
          </p:cNvPicPr>
          <p:nvPr>
            <p:ph idx="1"/>
          </p:nvPr>
        </p:nvPicPr>
        <p:blipFill rotWithShape="1">
          <a:blip r:embed="rId3"/>
          <a:srcRect l="5853" t="44183" r="59761" b="23653"/>
          <a:stretch/>
        </p:blipFill>
        <p:spPr>
          <a:xfrm>
            <a:off x="3178769" y="1858718"/>
            <a:ext cx="5834463" cy="3069772"/>
          </a:xfrm>
          <a:prstGeom prst="rect">
            <a:avLst/>
          </a:prstGeom>
        </p:spPr>
      </p:pic>
      <p:pic>
        <p:nvPicPr>
          <p:cNvPr id="4" name="Picture 3">
            <a:extLst>
              <a:ext uri="{FF2B5EF4-FFF2-40B4-BE49-F238E27FC236}">
                <a16:creationId xmlns:a16="http://schemas.microsoft.com/office/drawing/2014/main" id="{87DA60A1-F401-45D5-9D68-022E344F3A3C}"/>
              </a:ext>
            </a:extLst>
          </p:cNvPr>
          <p:cNvPicPr>
            <a:picLocks noChangeAspect="1"/>
          </p:cNvPicPr>
          <p:nvPr/>
        </p:nvPicPr>
        <p:blipFill rotWithShape="1">
          <a:blip r:embed="rId4"/>
          <a:srcRect l="4152" t="48333" r="59553" b="33571"/>
          <a:stretch/>
        </p:blipFill>
        <p:spPr>
          <a:xfrm>
            <a:off x="3199340" y="4928490"/>
            <a:ext cx="5793319" cy="1624694"/>
          </a:xfrm>
          <a:prstGeom prst="rect">
            <a:avLst/>
          </a:prstGeom>
        </p:spPr>
      </p:pic>
    </p:spTree>
    <p:extLst>
      <p:ext uri="{BB962C8B-B14F-4D97-AF65-F5344CB8AC3E}">
        <p14:creationId xmlns:p14="http://schemas.microsoft.com/office/powerpoint/2010/main" val="252526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878008"/>
            <a:ext cx="11057641" cy="4475658"/>
          </a:xfrm>
        </p:spPr>
        <p:txBody>
          <a:bodyPr/>
          <a:lstStyle/>
          <a:p>
            <a:pPr marL="0" indent="0">
              <a:buNone/>
            </a:pPr>
            <a:r>
              <a:rPr lang="en-US" b="1" u="sng" dirty="0"/>
              <a:t>Definition:</a:t>
            </a:r>
          </a:p>
          <a:p>
            <a:pPr marL="0" indent="0">
              <a:buNone/>
            </a:pPr>
            <a:r>
              <a:rPr lang="en-US" dirty="0"/>
              <a:t>A variable, as Prof </a:t>
            </a:r>
            <a:r>
              <a:rPr lang="en-US" dirty="0" err="1"/>
              <a:t>Guila</a:t>
            </a:r>
            <a:r>
              <a:rPr lang="en-US" dirty="0"/>
              <a:t> describes, is a “named location that stores a value”;  a location is an address in the memory of the computer and a value is some specific value of a data type (</a:t>
            </a:r>
            <a:r>
              <a:rPr lang="en-US" dirty="0" err="1"/>
              <a:t>boolean</a:t>
            </a:r>
            <a:r>
              <a:rPr lang="en-US" dirty="0"/>
              <a:t>, String, </a:t>
            </a:r>
            <a:r>
              <a:rPr lang="en-US" dirty="0" err="1"/>
              <a:t>int</a:t>
            </a:r>
            <a:r>
              <a:rPr lang="en-US" dirty="0"/>
              <a:t> etc.)</a:t>
            </a:r>
          </a:p>
          <a:p>
            <a:pPr marL="0" indent="0">
              <a:buNone/>
            </a:pPr>
            <a:endParaRPr lang="en-US" dirty="0"/>
          </a:p>
          <a:p>
            <a:pPr marL="0" indent="0">
              <a:buNone/>
            </a:pPr>
            <a:r>
              <a:rPr lang="en-US" dirty="0"/>
              <a:t>Variables have identity as defined by their:</a:t>
            </a:r>
          </a:p>
          <a:p>
            <a:r>
              <a:rPr lang="en-US" dirty="0"/>
              <a:t>Name</a:t>
            </a:r>
          </a:p>
          <a:p>
            <a:pPr lvl="1"/>
            <a:r>
              <a:rPr lang="en-US" dirty="0"/>
              <a:t>Used to lookup the variable in memory (and make code more readable overall) – try to use descriptive names in camelCase</a:t>
            </a:r>
          </a:p>
          <a:p>
            <a:r>
              <a:rPr lang="en-US" dirty="0"/>
              <a:t>Type</a:t>
            </a:r>
          </a:p>
          <a:p>
            <a:pPr lvl="1"/>
            <a:r>
              <a:rPr lang="en-US" dirty="0"/>
              <a:t>Describes what kind of value we are storing / how we should look at it</a:t>
            </a:r>
          </a:p>
          <a:p>
            <a:pPr lvl="1"/>
            <a:r>
              <a:rPr lang="en-US" dirty="0"/>
              <a:t>Interestingly, the ‘space in memory’ that a specific data type takes up is reflected by the data type itself</a:t>
            </a:r>
          </a:p>
        </p:txBody>
      </p:sp>
    </p:spTree>
    <p:extLst>
      <p:ext uri="{BB962C8B-B14F-4D97-AF65-F5344CB8AC3E}">
        <p14:creationId xmlns:p14="http://schemas.microsoft.com/office/powerpoint/2010/main" val="2813229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75035" y="1878008"/>
            <a:ext cx="11057641" cy="4475658"/>
          </a:xfrm>
        </p:spPr>
        <p:txBody>
          <a:bodyPr/>
          <a:lstStyle/>
          <a:p>
            <a:pPr marL="0" indent="0">
              <a:buNone/>
            </a:pPr>
            <a:r>
              <a:rPr lang="en-US" dirty="0"/>
              <a:t>There are 3 ‘steps’ to a variable’s life:</a:t>
            </a:r>
          </a:p>
          <a:p>
            <a:pPr marL="342900" indent="-342900">
              <a:buFont typeface="+mj-lt"/>
              <a:buAutoNum type="arabicPeriod"/>
            </a:pPr>
            <a:r>
              <a:rPr lang="en-US" dirty="0"/>
              <a:t>Declaration</a:t>
            </a:r>
          </a:p>
          <a:p>
            <a:pPr marL="228600" lvl="1" indent="0">
              <a:buNone/>
            </a:pPr>
            <a:r>
              <a:rPr lang="en-US" dirty="0"/>
              <a:t>When you declare a variable you describe its identity to the computer (name and type)</a:t>
            </a:r>
          </a:p>
          <a:p>
            <a:pPr marL="342900" indent="-342900">
              <a:buFont typeface="+mj-lt"/>
              <a:buAutoNum type="arabicPeriod"/>
            </a:pPr>
            <a:r>
              <a:rPr lang="en-US" dirty="0"/>
              <a:t>Initialization</a:t>
            </a:r>
          </a:p>
          <a:p>
            <a:pPr marL="228600" lvl="1" indent="0">
              <a:buNone/>
            </a:pPr>
            <a:r>
              <a:rPr lang="en-US" dirty="0"/>
              <a:t>Intuitively, a variable must be initialized (given an initial value) before they can be used</a:t>
            </a:r>
          </a:p>
          <a:p>
            <a:pPr marL="342900" indent="-342900">
              <a:buFont typeface="+mj-lt"/>
              <a:buAutoNum type="arabicPeriod"/>
            </a:pPr>
            <a:r>
              <a:rPr lang="en-US" dirty="0"/>
              <a:t>Manipulation &amp; Assignment</a:t>
            </a:r>
          </a:p>
          <a:p>
            <a:pPr marL="228600" lvl="1" indent="0">
              <a:buNone/>
            </a:pPr>
            <a:r>
              <a:rPr lang="en-US" dirty="0"/>
              <a:t>When you assign a value to a variable you use the assignment operator ‘ = ’ and Java will update the variable (on the left of the operator) to contain the value that the expression (on the right of the operator) evaluates to</a:t>
            </a:r>
          </a:p>
          <a:p>
            <a:pPr marL="0" indent="0">
              <a:buNone/>
            </a:pPr>
            <a:endParaRPr lang="en-US" dirty="0"/>
          </a:p>
          <a:p>
            <a:pPr marL="0" indent="0">
              <a:buNone/>
            </a:pPr>
            <a:r>
              <a:rPr lang="en-US" b="1" dirty="0"/>
              <a:t>Note</a:t>
            </a:r>
            <a:r>
              <a:rPr lang="en-US" dirty="0"/>
              <a:t>: only variables can be assigned expressions, the following is NOT legal 3 = x - y</a:t>
            </a:r>
          </a:p>
          <a:p>
            <a:pPr marL="0" indent="0">
              <a:buNone/>
            </a:pPr>
            <a:endParaRPr lang="en-US" dirty="0"/>
          </a:p>
        </p:txBody>
      </p:sp>
    </p:spTree>
    <p:extLst>
      <p:ext uri="{BB962C8B-B14F-4D97-AF65-F5344CB8AC3E}">
        <p14:creationId xmlns:p14="http://schemas.microsoft.com/office/powerpoint/2010/main" val="293418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2453360"/>
          </a:xfrm>
        </p:spPr>
        <p:txBody>
          <a:bodyPr/>
          <a:lstStyle/>
          <a:p>
            <a:pPr marL="0" indent="0">
              <a:buNone/>
            </a:pPr>
            <a:r>
              <a:rPr lang="en-US" dirty="0"/>
              <a:t>Two types of data types:</a:t>
            </a:r>
          </a:p>
          <a:p>
            <a:r>
              <a:rPr lang="en-US" dirty="0"/>
              <a:t>Primitive type – there are 8 primitive data types:</a:t>
            </a:r>
          </a:p>
          <a:p>
            <a:pPr marL="228600" lvl="1" indent="0">
              <a:buNone/>
            </a:pPr>
            <a:r>
              <a:rPr lang="en-US" dirty="0"/>
              <a:t>bye, short, </a:t>
            </a:r>
            <a:r>
              <a:rPr lang="en-US" dirty="0" err="1"/>
              <a:t>int</a:t>
            </a:r>
            <a:r>
              <a:rPr lang="en-US" dirty="0"/>
              <a:t>, long, float, double, Boolean, char	</a:t>
            </a:r>
          </a:p>
          <a:p>
            <a:r>
              <a:rPr lang="en-US" dirty="0"/>
              <a:t>Reference type – anything defined by a class:</a:t>
            </a:r>
          </a:p>
          <a:p>
            <a:pPr marL="228600" lvl="1" indent="0">
              <a:buNone/>
            </a:pPr>
            <a:r>
              <a:rPr lang="en-US" dirty="0"/>
              <a:t>String…</a:t>
            </a:r>
          </a:p>
          <a:p>
            <a:pPr marL="0" indent="0">
              <a:buNone/>
            </a:pPr>
            <a:r>
              <a:rPr lang="en-US" dirty="0"/>
              <a:t>Different types of data are designed to be used in different circumstances:</a:t>
            </a:r>
          </a:p>
          <a:p>
            <a:pPr marL="0" indent="0">
              <a:buNone/>
            </a:pPr>
            <a:endParaRPr lang="en-US" dirty="0"/>
          </a:p>
        </p:txBody>
      </p:sp>
      <p:pic>
        <p:nvPicPr>
          <p:cNvPr id="4" name="Picture 3">
            <a:extLst>
              <a:ext uri="{FF2B5EF4-FFF2-40B4-BE49-F238E27FC236}">
                <a16:creationId xmlns:a16="http://schemas.microsoft.com/office/drawing/2014/main" id="{3E185B6E-9B8D-4321-A437-B6BC10944071}"/>
              </a:ext>
            </a:extLst>
          </p:cNvPr>
          <p:cNvPicPr>
            <a:picLocks noChangeAspect="1"/>
          </p:cNvPicPr>
          <p:nvPr/>
        </p:nvPicPr>
        <p:blipFill rotWithShape="1">
          <a:blip r:embed="rId3"/>
          <a:srcRect l="55972" t="46522" r="6626" b="28172"/>
          <a:stretch/>
        </p:blipFill>
        <p:spPr>
          <a:xfrm>
            <a:off x="2786577" y="4219074"/>
            <a:ext cx="6618845" cy="2519064"/>
          </a:xfrm>
          <a:prstGeom prst="rect">
            <a:avLst/>
          </a:prstGeom>
        </p:spPr>
      </p:pic>
    </p:spTree>
    <p:extLst>
      <p:ext uri="{BB962C8B-B14F-4D97-AF65-F5344CB8AC3E}">
        <p14:creationId xmlns:p14="http://schemas.microsoft.com/office/powerpoint/2010/main" val="3316014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D-3975-4FA2-8923-70DF5B58DC73}"/>
              </a:ext>
            </a:extLst>
          </p:cNvPr>
          <p:cNvSpPr>
            <a:spLocks noGrp="1"/>
          </p:cNvSpPr>
          <p:nvPr>
            <p:ph type="title"/>
          </p:nvPr>
        </p:nvSpPr>
        <p:spPr>
          <a:xfrm>
            <a:off x="2231136" y="304816"/>
            <a:ext cx="7729728" cy="1188720"/>
          </a:xfrm>
        </p:spPr>
        <p:txBody>
          <a:bodyPr/>
          <a:lstStyle/>
          <a:p>
            <a:r>
              <a:rPr lang="en-US" dirty="0"/>
              <a:t>Variables, primitive Data &amp; Arithmetic Operations</a:t>
            </a:r>
          </a:p>
        </p:txBody>
      </p:sp>
      <p:sp>
        <p:nvSpPr>
          <p:cNvPr id="3" name="Content Placeholder 2">
            <a:extLst>
              <a:ext uri="{FF2B5EF4-FFF2-40B4-BE49-F238E27FC236}">
                <a16:creationId xmlns:a16="http://schemas.microsoft.com/office/drawing/2014/main" id="{C92448A3-D6C1-4095-B8CE-7B9319A9CB7B}"/>
              </a:ext>
            </a:extLst>
          </p:cNvPr>
          <p:cNvSpPr>
            <a:spLocks noGrp="1"/>
          </p:cNvSpPr>
          <p:nvPr>
            <p:ph idx="1"/>
          </p:nvPr>
        </p:nvSpPr>
        <p:spPr>
          <a:xfrm>
            <a:off x="567178" y="1765714"/>
            <a:ext cx="11057641" cy="4586960"/>
          </a:xfrm>
        </p:spPr>
        <p:txBody>
          <a:bodyPr/>
          <a:lstStyle/>
          <a:p>
            <a:pPr marL="0" indent="0">
              <a:buNone/>
            </a:pPr>
            <a:r>
              <a:rPr lang="en-US" dirty="0"/>
              <a:t>Standard mathematical operators:</a:t>
            </a:r>
          </a:p>
          <a:p>
            <a:r>
              <a:rPr lang="en-US" dirty="0"/>
              <a:t>Addition,  +</a:t>
            </a:r>
          </a:p>
          <a:p>
            <a:r>
              <a:rPr lang="en-US" dirty="0"/>
              <a:t>Subtraction,  -</a:t>
            </a:r>
          </a:p>
          <a:p>
            <a:r>
              <a:rPr lang="en-US" dirty="0"/>
              <a:t>Multiplication,  *</a:t>
            </a:r>
          </a:p>
          <a:p>
            <a:r>
              <a:rPr lang="en-US" dirty="0"/>
              <a:t>Division,  /</a:t>
            </a:r>
          </a:p>
          <a:p>
            <a:r>
              <a:rPr lang="en-US" dirty="0"/>
              <a:t>Modulo,  %</a:t>
            </a:r>
          </a:p>
          <a:p>
            <a:endParaRPr lang="en-US" dirty="0"/>
          </a:p>
          <a:p>
            <a:pPr marL="0" indent="0">
              <a:buNone/>
            </a:pPr>
            <a:r>
              <a:rPr lang="en-US" dirty="0"/>
              <a:t>Like in ‘regular’ arithmetic, when Java compiles (and runs) it executes expressions in the following priority:</a:t>
            </a:r>
          </a:p>
          <a:p>
            <a:pPr marL="342900" indent="-342900">
              <a:buFont typeface="+mj-lt"/>
              <a:buAutoNum type="arabicPeriod"/>
            </a:pPr>
            <a:r>
              <a:rPr lang="en-US" dirty="0"/>
              <a:t>Parenthesis</a:t>
            </a:r>
          </a:p>
          <a:p>
            <a:pPr marL="342900" indent="-342900">
              <a:buFont typeface="+mj-lt"/>
              <a:buAutoNum type="arabicPeriod"/>
            </a:pPr>
            <a:r>
              <a:rPr lang="en-US" dirty="0"/>
              <a:t>Multiplication, Division and Modulo</a:t>
            </a:r>
          </a:p>
          <a:p>
            <a:pPr marL="342900" indent="-342900">
              <a:buFont typeface="+mj-lt"/>
              <a:buAutoNum type="arabicPeriod"/>
            </a:pPr>
            <a:r>
              <a:rPr lang="en-US" dirty="0"/>
              <a:t>Addition, Subtraction</a:t>
            </a:r>
          </a:p>
        </p:txBody>
      </p:sp>
    </p:spTree>
    <p:extLst>
      <p:ext uri="{BB962C8B-B14F-4D97-AF65-F5344CB8AC3E}">
        <p14:creationId xmlns:p14="http://schemas.microsoft.com/office/powerpoint/2010/main" val="98641045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2020</TotalTime>
  <Words>4057</Words>
  <Application>Microsoft Office PowerPoint</Application>
  <PresentationFormat>Widescreen</PresentationFormat>
  <Paragraphs>426</Paragraphs>
  <Slides>50</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Cambria Math</vt:lpstr>
      <vt:lpstr>Gill Sans MT</vt:lpstr>
      <vt:lpstr>Symbol</vt:lpstr>
      <vt:lpstr>Parcel</vt:lpstr>
      <vt:lpstr>COMP 202 CSUS Review</vt:lpstr>
      <vt:lpstr>Number bases and Binary</vt:lpstr>
      <vt:lpstr>Number bases and Binary</vt:lpstr>
      <vt:lpstr>Programming Languages</vt:lpstr>
      <vt:lpstr>Programming Languages</vt:lpstr>
      <vt:lpstr>Variables, primitive Data &amp; Arithmetic Operations</vt:lpstr>
      <vt:lpstr>Variables, primitive Data &amp; Arithmetic Operations</vt:lpstr>
      <vt:lpstr>Variables, primitive Data &amp; Arithmetic Operations</vt:lpstr>
      <vt:lpstr>Variables, primitive Data &amp; Arithmetic Operations</vt:lpstr>
      <vt:lpstr>Variables, primitive Data &amp; Arithmetic Operations</vt:lpstr>
      <vt:lpstr>Variables, primitive Data &amp; Arithmetic Operations</vt:lpstr>
      <vt:lpstr>Expressions, command line args and random numbers</vt:lpstr>
      <vt:lpstr>Expressions, command line args and random numbers</vt:lpstr>
      <vt:lpstr>Expressions, command line args and random numbers</vt:lpstr>
      <vt:lpstr>Relational and Logical operations, Conditional Statements</vt:lpstr>
      <vt:lpstr>Relational and Logical operations, Conditional Statements</vt:lpstr>
      <vt:lpstr>Relational and Logical operations, Conditional Statements</vt:lpstr>
      <vt:lpstr>Void methods</vt:lpstr>
      <vt:lpstr>Void methods</vt:lpstr>
      <vt:lpstr>Void methods</vt:lpstr>
      <vt:lpstr>Value methods and chars</vt:lpstr>
      <vt:lpstr>Value methods and chars</vt:lpstr>
      <vt:lpstr>Value methods and chars</vt:lpstr>
      <vt:lpstr>Value methods and chars</vt:lpstr>
      <vt:lpstr>Value methods and chars</vt:lpstr>
      <vt:lpstr>Strings and loops</vt:lpstr>
      <vt:lpstr>Strings and loops</vt:lpstr>
      <vt:lpstr>Strings and loops</vt:lpstr>
      <vt:lpstr>Strings and loops</vt:lpstr>
      <vt:lpstr>Nested loops</vt:lpstr>
      <vt:lpstr>Errors &amp; Exceptions</vt:lpstr>
      <vt:lpstr>Switch statements</vt:lpstr>
      <vt:lpstr>Arrays</vt:lpstr>
      <vt:lpstr>Arrays</vt:lpstr>
      <vt:lpstr>Arrays</vt:lpstr>
      <vt:lpstr>Reference Types</vt:lpstr>
      <vt:lpstr>Reference Types</vt:lpstr>
      <vt:lpstr>Reference Types</vt:lpstr>
      <vt:lpstr>Scanner</vt:lpstr>
      <vt:lpstr>Random</vt:lpstr>
      <vt:lpstr>Objects</vt:lpstr>
      <vt:lpstr>Objects</vt:lpstr>
      <vt:lpstr>Objects</vt:lpstr>
      <vt:lpstr>Objects</vt:lpstr>
      <vt:lpstr>Exceptions (contd.)</vt:lpstr>
      <vt:lpstr>Exceptions (contd.)</vt:lpstr>
      <vt:lpstr>FILE i/o</vt:lpstr>
      <vt:lpstr>FILE i/o</vt:lpstr>
      <vt:lpstr>Arraylist</vt:lpstr>
      <vt:lpstr>Arraylist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202 CSUS Review</dc:title>
  <dc:creator>origamiswan162</dc:creator>
  <cp:lastModifiedBy>origamiswan162</cp:lastModifiedBy>
  <cp:revision>198</cp:revision>
  <dcterms:created xsi:type="dcterms:W3CDTF">2018-10-09T19:23:50Z</dcterms:created>
  <dcterms:modified xsi:type="dcterms:W3CDTF">2018-12-02T02:36:44Z</dcterms:modified>
</cp:coreProperties>
</file>